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3"/>
  </p:notesMasterIdLst>
  <p:sldIdLst>
    <p:sldId id="256" r:id="rId2"/>
    <p:sldId id="1102" r:id="rId3"/>
    <p:sldId id="1103" r:id="rId4"/>
    <p:sldId id="1105" r:id="rId5"/>
    <p:sldId id="732" r:id="rId6"/>
    <p:sldId id="917" r:id="rId7"/>
    <p:sldId id="451" r:id="rId8"/>
    <p:sldId id="914" r:id="rId9"/>
    <p:sldId id="903" r:id="rId10"/>
    <p:sldId id="972" r:id="rId11"/>
    <p:sldId id="973" r:id="rId12"/>
    <p:sldId id="1034" r:id="rId13"/>
    <p:sldId id="916" r:id="rId14"/>
    <p:sldId id="920" r:id="rId15"/>
    <p:sldId id="915" r:id="rId16"/>
    <p:sldId id="976" r:id="rId17"/>
    <p:sldId id="974" r:id="rId18"/>
    <p:sldId id="918" r:id="rId19"/>
    <p:sldId id="971" r:id="rId20"/>
    <p:sldId id="906" r:id="rId21"/>
    <p:sldId id="909" r:id="rId22"/>
    <p:sldId id="911" r:id="rId23"/>
    <p:sldId id="978" r:id="rId24"/>
    <p:sldId id="1035" r:id="rId25"/>
    <p:sldId id="910" r:id="rId26"/>
    <p:sldId id="896" r:id="rId27"/>
    <p:sldId id="1036" r:id="rId28"/>
    <p:sldId id="919" r:id="rId29"/>
    <p:sldId id="901" r:id="rId30"/>
    <p:sldId id="898" r:id="rId31"/>
    <p:sldId id="921" r:id="rId32"/>
    <p:sldId id="900" r:id="rId33"/>
    <p:sldId id="257" r:id="rId34"/>
    <p:sldId id="527" r:id="rId35"/>
    <p:sldId id="834" r:id="rId36"/>
    <p:sldId id="862" r:id="rId37"/>
    <p:sldId id="863" r:id="rId38"/>
    <p:sldId id="865" r:id="rId39"/>
    <p:sldId id="864" r:id="rId40"/>
    <p:sldId id="881" r:id="rId41"/>
    <p:sldId id="866" r:id="rId42"/>
    <p:sldId id="867" r:id="rId43"/>
    <p:sldId id="1039" r:id="rId44"/>
    <p:sldId id="779" r:id="rId45"/>
    <p:sldId id="1037" r:id="rId46"/>
    <p:sldId id="1038" r:id="rId47"/>
    <p:sldId id="1097" r:id="rId48"/>
    <p:sldId id="1101" r:id="rId49"/>
    <p:sldId id="872" r:id="rId50"/>
    <p:sldId id="873" r:id="rId51"/>
    <p:sldId id="711" r:id="rId52"/>
    <p:sldId id="712" r:id="rId53"/>
    <p:sldId id="789" r:id="rId54"/>
    <p:sldId id="790" r:id="rId55"/>
    <p:sldId id="791" r:id="rId56"/>
    <p:sldId id="822" r:id="rId57"/>
    <p:sldId id="1002" r:id="rId58"/>
    <p:sldId id="1003" r:id="rId59"/>
    <p:sldId id="1041" r:id="rId60"/>
    <p:sldId id="1042" r:id="rId61"/>
    <p:sldId id="1043" r:id="rId62"/>
    <p:sldId id="1044" r:id="rId63"/>
    <p:sldId id="1006" r:id="rId64"/>
    <p:sldId id="1040" r:id="rId65"/>
    <p:sldId id="1045" r:id="rId66"/>
    <p:sldId id="1007" r:id="rId67"/>
    <p:sldId id="1009" r:id="rId68"/>
    <p:sldId id="1010" r:id="rId69"/>
    <p:sldId id="1011" r:id="rId70"/>
    <p:sldId id="1012" r:id="rId71"/>
    <p:sldId id="1014" r:id="rId72"/>
    <p:sldId id="1017" r:id="rId73"/>
    <p:sldId id="1019" r:id="rId74"/>
    <p:sldId id="954" r:id="rId75"/>
    <p:sldId id="955" r:id="rId76"/>
    <p:sldId id="956" r:id="rId77"/>
    <p:sldId id="957" r:id="rId78"/>
    <p:sldId id="1048" r:id="rId79"/>
    <p:sldId id="1049" r:id="rId80"/>
    <p:sldId id="1050" r:id="rId81"/>
    <p:sldId id="959" r:id="rId82"/>
    <p:sldId id="1046" r:id="rId83"/>
    <p:sldId id="1047" r:id="rId84"/>
    <p:sldId id="1053" r:id="rId85"/>
    <p:sldId id="961" r:id="rId86"/>
    <p:sldId id="962" r:id="rId87"/>
    <p:sldId id="1055" r:id="rId88"/>
    <p:sldId id="1052" r:id="rId89"/>
    <p:sldId id="1056" r:id="rId90"/>
    <p:sldId id="1099" r:id="rId91"/>
    <p:sldId id="1054" r:id="rId92"/>
    <p:sldId id="1100" r:id="rId93"/>
    <p:sldId id="1098" r:id="rId94"/>
    <p:sldId id="966" r:id="rId95"/>
    <p:sldId id="967" r:id="rId96"/>
    <p:sldId id="968" r:id="rId97"/>
    <p:sldId id="1082" r:id="rId98"/>
    <p:sldId id="1057" r:id="rId99"/>
    <p:sldId id="1083" r:id="rId100"/>
    <p:sldId id="1084" r:id="rId101"/>
    <p:sldId id="1085" r:id="rId102"/>
    <p:sldId id="1086" r:id="rId103"/>
    <p:sldId id="1087" r:id="rId104"/>
    <p:sldId id="1088" r:id="rId105"/>
    <p:sldId id="1089" r:id="rId106"/>
    <p:sldId id="1090" r:id="rId107"/>
    <p:sldId id="1091" r:id="rId108"/>
    <p:sldId id="1092" r:id="rId109"/>
    <p:sldId id="1093" r:id="rId110"/>
    <p:sldId id="1094" r:id="rId111"/>
    <p:sldId id="1095" r:id="rId112"/>
    <p:sldId id="436" r:id="rId113"/>
    <p:sldId id="769" r:id="rId114"/>
    <p:sldId id="913" r:id="rId115"/>
    <p:sldId id="905" r:id="rId116"/>
    <p:sldId id="904" r:id="rId117"/>
    <p:sldId id="888" r:id="rId118"/>
    <p:sldId id="826" r:id="rId119"/>
    <p:sldId id="836" r:id="rId120"/>
    <p:sldId id="835" r:id="rId121"/>
    <p:sldId id="825" r:id="rId122"/>
    <p:sldId id="837" r:id="rId123"/>
    <p:sldId id="788" r:id="rId124"/>
    <p:sldId id="829" r:id="rId125"/>
    <p:sldId id="830" r:id="rId126"/>
    <p:sldId id="831" r:id="rId127"/>
    <p:sldId id="514" r:id="rId128"/>
    <p:sldId id="889" r:id="rId129"/>
    <p:sldId id="879" r:id="rId130"/>
    <p:sldId id="878" r:id="rId131"/>
    <p:sldId id="683" r:id="rId132"/>
    <p:sldId id="728" r:id="rId133"/>
    <p:sldId id="705" r:id="rId134"/>
    <p:sldId id="1077" r:id="rId135"/>
    <p:sldId id="725" r:id="rId136"/>
    <p:sldId id="697" r:id="rId137"/>
    <p:sldId id="726" r:id="rId138"/>
    <p:sldId id="887" r:id="rId139"/>
    <p:sldId id="698" r:id="rId140"/>
    <p:sldId id="876" r:id="rId141"/>
    <p:sldId id="877" r:id="rId142"/>
    <p:sldId id="699" r:id="rId143"/>
    <p:sldId id="839" r:id="rId144"/>
    <p:sldId id="680" r:id="rId145"/>
    <p:sldId id="682" r:id="rId146"/>
    <p:sldId id="722" r:id="rId147"/>
    <p:sldId id="685" r:id="rId148"/>
    <p:sldId id="1075" r:id="rId149"/>
    <p:sldId id="1074" r:id="rId150"/>
    <p:sldId id="1076" r:id="rId151"/>
    <p:sldId id="1072" r:id="rId152"/>
    <p:sldId id="1080" r:id="rId153"/>
    <p:sldId id="1081" r:id="rId154"/>
    <p:sldId id="1096" r:id="rId155"/>
    <p:sldId id="755" r:id="rId156"/>
    <p:sldId id="700" r:id="rId157"/>
    <p:sldId id="703" r:id="rId158"/>
    <p:sldId id="544" r:id="rId159"/>
    <p:sldId id="545" r:id="rId160"/>
    <p:sldId id="546" r:id="rId161"/>
    <p:sldId id="746" r:id="rId162"/>
    <p:sldId id="1078" r:id="rId163"/>
    <p:sldId id="1079" r:id="rId164"/>
    <p:sldId id="747" r:id="rId165"/>
    <p:sldId id="748" r:id="rId166"/>
    <p:sldId id="749" r:id="rId167"/>
    <p:sldId id="750" r:id="rId168"/>
    <p:sldId id="859" r:id="rId169"/>
    <p:sldId id="328" r:id="rId170"/>
    <p:sldId id="329" r:id="rId171"/>
    <p:sldId id="497" r:id="rId172"/>
    <p:sldId id="764" r:id="rId173"/>
    <p:sldId id="979" r:id="rId174"/>
    <p:sldId id="980" r:id="rId175"/>
    <p:sldId id="981" r:id="rId176"/>
    <p:sldId id="982" r:id="rId177"/>
    <p:sldId id="983" r:id="rId178"/>
    <p:sldId id="984" r:id="rId179"/>
    <p:sldId id="985" r:id="rId180"/>
    <p:sldId id="986" r:id="rId181"/>
    <p:sldId id="987" r:id="rId182"/>
    <p:sldId id="988" r:id="rId183"/>
    <p:sldId id="989" r:id="rId184"/>
    <p:sldId id="990" r:id="rId185"/>
    <p:sldId id="991" r:id="rId186"/>
    <p:sldId id="992" r:id="rId187"/>
    <p:sldId id="993" r:id="rId188"/>
    <p:sldId id="994" r:id="rId189"/>
    <p:sldId id="995" r:id="rId190"/>
    <p:sldId id="996" r:id="rId191"/>
    <p:sldId id="997" r:id="rId192"/>
    <p:sldId id="998" r:id="rId193"/>
    <p:sldId id="999" r:id="rId194"/>
    <p:sldId id="1000" r:id="rId195"/>
    <p:sldId id="1001" r:id="rId196"/>
    <p:sldId id="521" r:id="rId197"/>
    <p:sldId id="498" r:id="rId198"/>
    <p:sldId id="499" r:id="rId199"/>
    <p:sldId id="500" r:id="rId200"/>
    <p:sldId id="503" r:id="rId201"/>
    <p:sldId id="505" r:id="rId202"/>
    <p:sldId id="506" r:id="rId203"/>
    <p:sldId id="509" r:id="rId204"/>
    <p:sldId id="510" r:id="rId205"/>
    <p:sldId id="511" r:id="rId206"/>
    <p:sldId id="512" r:id="rId207"/>
    <p:sldId id="513" r:id="rId208"/>
    <p:sldId id="577" r:id="rId209"/>
    <p:sldId id="578" r:id="rId210"/>
    <p:sldId id="579" r:id="rId211"/>
    <p:sldId id="580" r:id="rId212"/>
    <p:sldId id="581" r:id="rId213"/>
    <p:sldId id="754" r:id="rId214"/>
    <p:sldId id="582" r:id="rId215"/>
    <p:sldId id="583" r:id="rId216"/>
    <p:sldId id="584" r:id="rId217"/>
    <p:sldId id="585" r:id="rId218"/>
    <p:sldId id="586" r:id="rId219"/>
    <p:sldId id="650" r:id="rId220"/>
    <p:sldId id="651" r:id="rId221"/>
    <p:sldId id="652" r:id="rId222"/>
    <p:sldId id="655" r:id="rId223"/>
    <p:sldId id="662" r:id="rId224"/>
    <p:sldId id="663" r:id="rId225"/>
    <p:sldId id="664" r:id="rId226"/>
    <p:sldId id="665" r:id="rId227"/>
    <p:sldId id="802" r:id="rId228"/>
    <p:sldId id="860" r:id="rId229"/>
    <p:sldId id="818" r:id="rId230"/>
    <p:sldId id="819" r:id="rId231"/>
    <p:sldId id="787" r:id="rId232"/>
  </p:sldIdLst>
  <p:sldSz cx="9144000" cy="6858000" type="screen4x3"/>
  <p:notesSz cx="6858000" cy="9144000"/>
  <p:defaultTextStyle>
    <a:defPPr>
      <a:defRPr lang="en-GB"/>
    </a:defPPr>
    <a:lvl1pPr algn="l" rtl="0" eaLnBrk="0" fontAlgn="base" hangingPunct="0">
      <a:spcBef>
        <a:spcPct val="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Arial" panose="020B0604020202020204" pitchFamily="34" charset="0"/>
        <a:ea typeface="+mn-ea"/>
        <a:cs typeface="+mn-cs"/>
      </a:defRPr>
    </a:lvl6pPr>
    <a:lvl7pPr marL="2743200" algn="l" defTabSz="914400" rtl="0" eaLnBrk="1" latinLnBrk="0" hangingPunct="1">
      <a:defRPr sz="1200" kern="1200">
        <a:solidFill>
          <a:schemeClr val="tx1"/>
        </a:solidFill>
        <a:latin typeface="Arial" panose="020B0604020202020204" pitchFamily="34" charset="0"/>
        <a:ea typeface="+mn-ea"/>
        <a:cs typeface="+mn-cs"/>
      </a:defRPr>
    </a:lvl7pPr>
    <a:lvl8pPr marL="3200400" algn="l" defTabSz="914400" rtl="0" eaLnBrk="1" latinLnBrk="0" hangingPunct="1">
      <a:defRPr sz="1200" kern="1200">
        <a:solidFill>
          <a:schemeClr val="tx1"/>
        </a:solidFill>
        <a:latin typeface="Arial" panose="020B0604020202020204" pitchFamily="34" charset="0"/>
        <a:ea typeface="+mn-ea"/>
        <a:cs typeface="+mn-cs"/>
      </a:defRPr>
    </a:lvl8pPr>
    <a:lvl9pPr marL="3657600" algn="l" defTabSz="914400" rtl="0" eaLnBrk="1" latinLnBrk="0" hangingPunct="1">
      <a:defRPr sz="12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os="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66CC8"/>
    <a:srgbClr val="0561B5"/>
    <a:srgbClr val="0377B7"/>
    <a:srgbClr val="6600FF"/>
    <a:srgbClr val="3366CC"/>
    <a:srgbClr val="0066CC"/>
    <a:srgbClr val="FF9933"/>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76" autoAdjust="0"/>
    <p:restoredTop sz="94624" autoAdjust="0"/>
  </p:normalViewPr>
  <p:slideViewPr>
    <p:cSldViewPr>
      <p:cViewPr varScale="1">
        <p:scale>
          <a:sx n="64" d="100"/>
          <a:sy n="64" d="100"/>
        </p:scale>
        <p:origin x="1292" y="36"/>
      </p:cViewPr>
      <p:guideLst>
        <p:guide orient="horz"/>
        <p:guide pos="96"/>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100" d="100"/>
        <a:sy n="100" d="100"/>
      </p:scale>
      <p:origin x="0" y="21444"/>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tableStyles" Target="tableStyles.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theme" Target="theme/theme1.xml"/><Relationship Id="rId26" Type="http://schemas.openxmlformats.org/officeDocument/2006/relationships/slide" Target="slides/slide25.xml"/><Relationship Id="rId231" Type="http://schemas.openxmlformats.org/officeDocument/2006/relationships/slide" Target="slides/slide230.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notesMaster" Target="notesMasters/notes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viewProps" Target="viewProps.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s>
</file>

<file path=ppt/_rels/viewProps.xml.rels><?xml version="1.0" encoding="UTF-8" standalone="yes"?>
<Relationships xmlns="http://schemas.openxmlformats.org/package/2006/relationships"><Relationship Id="rId3" Type="http://schemas.openxmlformats.org/officeDocument/2006/relationships/slide" Target="slides/slide141.xml"/><Relationship Id="rId2" Type="http://schemas.openxmlformats.org/officeDocument/2006/relationships/slide" Target="slides/slide140.xml"/><Relationship Id="rId1" Type="http://schemas.openxmlformats.org/officeDocument/2006/relationships/slide" Target="slides/slide12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7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15496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4407765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bwMode="auto">
          <a:xfrm>
            <a:off x="1154113" y="685800"/>
            <a:ext cx="4573587" cy="3430588"/>
          </a:xfrm>
          <a:prstGeom prst="rect">
            <a:avLst/>
          </a:prstGeom>
          <a:solidFill>
            <a:srgbClr val="FFFFFF"/>
          </a:solidFill>
          <a:ln>
            <a:solidFill>
              <a:srgbClr val="000000"/>
            </a:solidFill>
            <a:miter lim="800000"/>
            <a:headEnd/>
            <a:tailEnd/>
          </a:ln>
        </p:spPr>
      </p:sp>
      <p:sp>
        <p:nvSpPr>
          <p:cNvPr id="156675" name="Rectangle 3"/>
          <p:cNvSpPr>
            <a:spLocks noGrp="1" noChangeArrowheads="1"/>
          </p:cNvSpPr>
          <p:nvPr>
            <p:ph type="body" idx="1"/>
          </p:nvPr>
        </p:nvSpPr>
        <p:spPr bwMode="auto">
          <a:xfrm>
            <a:off x="914400" y="4344988"/>
            <a:ext cx="5029200" cy="4113212"/>
          </a:xfrm>
          <a:prstGeom prst="rect">
            <a:avLst/>
          </a:prstGeom>
          <a:solidFill>
            <a:srgbClr val="FFFFFF"/>
          </a:solidFill>
          <a:ln>
            <a:solidFill>
              <a:srgbClr val="000000"/>
            </a:solidFill>
            <a:miter lim="800000"/>
            <a:headEnd/>
            <a:tailEnd/>
          </a:ln>
        </p:spPr>
        <p:txBody>
          <a:bodyPr lIns="88688" tIns="44344" rIns="88688" bIns="44344"/>
          <a:lstStyle/>
          <a:p>
            <a:endParaRPr lang="en-US" altLang="en-US"/>
          </a:p>
        </p:txBody>
      </p:sp>
    </p:spTree>
    <p:extLst>
      <p:ext uri="{BB962C8B-B14F-4D97-AF65-F5344CB8AC3E}">
        <p14:creationId xmlns:p14="http://schemas.microsoft.com/office/powerpoint/2010/main" val="3886132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bwMode="auto">
          <a:xfrm>
            <a:off x="1154113" y="685800"/>
            <a:ext cx="4573587" cy="3430588"/>
          </a:xfrm>
          <a:prstGeom prst="rect">
            <a:avLst/>
          </a:prstGeom>
          <a:solidFill>
            <a:srgbClr val="FFFFFF"/>
          </a:solidFill>
          <a:ln>
            <a:solidFill>
              <a:srgbClr val="000000"/>
            </a:solidFill>
            <a:miter lim="800000"/>
            <a:headEnd/>
            <a:tailEnd/>
          </a:ln>
        </p:spPr>
      </p:sp>
      <p:sp>
        <p:nvSpPr>
          <p:cNvPr id="158723" name="Rectangle 3"/>
          <p:cNvSpPr>
            <a:spLocks noGrp="1" noChangeArrowheads="1"/>
          </p:cNvSpPr>
          <p:nvPr>
            <p:ph type="body" idx="1"/>
          </p:nvPr>
        </p:nvSpPr>
        <p:spPr bwMode="auto">
          <a:xfrm>
            <a:off x="914400" y="4344988"/>
            <a:ext cx="5029200" cy="4113212"/>
          </a:xfrm>
          <a:prstGeom prst="rect">
            <a:avLst/>
          </a:prstGeom>
          <a:solidFill>
            <a:srgbClr val="FFFFFF"/>
          </a:solidFill>
          <a:ln>
            <a:solidFill>
              <a:srgbClr val="000000"/>
            </a:solidFill>
            <a:miter lim="800000"/>
            <a:headEnd/>
            <a:tailEnd/>
          </a:ln>
        </p:spPr>
        <p:txBody>
          <a:bodyPr lIns="88688" tIns="44344" rIns="88688" bIns="44344"/>
          <a:lstStyle/>
          <a:p>
            <a:endParaRPr lang="en-US" altLang="en-US"/>
          </a:p>
        </p:txBody>
      </p:sp>
    </p:spTree>
    <p:extLst>
      <p:ext uri="{BB962C8B-B14F-4D97-AF65-F5344CB8AC3E}">
        <p14:creationId xmlns:p14="http://schemas.microsoft.com/office/powerpoint/2010/main" val="2192004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84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3055007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93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2130390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Rot="1" noChangeAspect="1" noChangeArrowheads="1" noTextEdit="1"/>
          </p:cNvSpPr>
          <p:nvPr>
            <p:ph type="sldImg"/>
          </p:nvPr>
        </p:nvSpPr>
        <p:spPr bwMode="auto">
          <a:xfrm>
            <a:off x="1192213" y="706438"/>
            <a:ext cx="4519612" cy="3389312"/>
          </a:xfrm>
          <a:prstGeom prst="rect">
            <a:avLst/>
          </a:prstGeom>
          <a:solidFill>
            <a:srgbClr val="FFFFFF"/>
          </a:solidFill>
          <a:ln>
            <a:solidFill>
              <a:srgbClr val="000000"/>
            </a:solidFill>
            <a:miter lim="800000"/>
            <a:headEnd/>
            <a:tailEnd/>
          </a:ln>
        </p:spPr>
      </p:sp>
      <p:sp>
        <p:nvSpPr>
          <p:cNvPr id="231427" name="Rectangle 3"/>
          <p:cNvSpPr>
            <a:spLocks noGrp="1" noChangeArrowheads="1"/>
          </p:cNvSpPr>
          <p:nvPr>
            <p:ph type="body" idx="1"/>
          </p:nvPr>
        </p:nvSpPr>
        <p:spPr bwMode="auto">
          <a:xfrm>
            <a:off x="884238" y="4362450"/>
            <a:ext cx="5089525" cy="40894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4536" tIns="42268" rIns="84536" bIns="42268"/>
          <a:lstStyle/>
          <a:p>
            <a:endParaRPr lang="en-US" altLang="en-US"/>
          </a:p>
        </p:txBody>
      </p:sp>
    </p:spTree>
    <p:extLst>
      <p:ext uri="{BB962C8B-B14F-4D97-AF65-F5344CB8AC3E}">
        <p14:creationId xmlns:p14="http://schemas.microsoft.com/office/powerpoint/2010/main" val="200697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spect="1" noChangeArrowheads="1" noTextEdit="1"/>
          </p:cNvSpPr>
          <p:nvPr>
            <p:ph type="sldImg"/>
          </p:nvPr>
        </p:nvSpPr>
        <p:spPr bwMode="auto">
          <a:xfrm>
            <a:off x="1192213" y="706438"/>
            <a:ext cx="4519612" cy="3389312"/>
          </a:xfrm>
          <a:prstGeom prst="rect">
            <a:avLst/>
          </a:prstGeom>
          <a:solidFill>
            <a:srgbClr val="FFFFFF"/>
          </a:solidFill>
          <a:ln>
            <a:solidFill>
              <a:srgbClr val="000000"/>
            </a:solidFill>
            <a:miter lim="800000"/>
            <a:headEnd/>
            <a:tailEnd/>
          </a:ln>
        </p:spPr>
      </p:sp>
      <p:sp>
        <p:nvSpPr>
          <p:cNvPr id="233475" name="Rectangle 3"/>
          <p:cNvSpPr>
            <a:spLocks noGrp="1" noChangeArrowheads="1"/>
          </p:cNvSpPr>
          <p:nvPr>
            <p:ph type="body" idx="1"/>
          </p:nvPr>
        </p:nvSpPr>
        <p:spPr bwMode="auto">
          <a:xfrm>
            <a:off x="884238" y="4362450"/>
            <a:ext cx="5089525" cy="40894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4536" tIns="42268" rIns="84536" bIns="42268"/>
          <a:lstStyle/>
          <a:p>
            <a:endParaRPr lang="en-US" altLang="en-US"/>
          </a:p>
        </p:txBody>
      </p:sp>
    </p:spTree>
    <p:extLst>
      <p:ext uri="{BB962C8B-B14F-4D97-AF65-F5344CB8AC3E}">
        <p14:creationId xmlns:p14="http://schemas.microsoft.com/office/powerpoint/2010/main" val="3308236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ChangeArrowheads="1" noTextEdit="1"/>
          </p:cNvSpPr>
          <p:nvPr>
            <p:ph type="sldImg"/>
          </p:nvPr>
        </p:nvSpPr>
        <p:spPr bwMode="auto">
          <a:xfrm>
            <a:off x="1150938" y="692150"/>
            <a:ext cx="4554537" cy="3416300"/>
          </a:xfrm>
          <a:prstGeom prst="rect">
            <a:avLst/>
          </a:prstGeom>
          <a:solidFill>
            <a:srgbClr val="FFFFFF"/>
          </a:solidFill>
          <a:ln>
            <a:solidFill>
              <a:srgbClr val="000000"/>
            </a:solidFill>
            <a:miter lim="800000"/>
            <a:headEnd/>
            <a:tailEnd/>
          </a:ln>
        </p:spPr>
      </p:sp>
      <p:sp>
        <p:nvSpPr>
          <p:cNvPr id="236547" name="Rectangle 3"/>
          <p:cNvSpPr>
            <a:spLocks noGrp="1" noChangeArrowheads="1"/>
          </p:cNvSpPr>
          <p:nvPr>
            <p:ph type="body" idx="1"/>
          </p:nvPr>
        </p:nvSpPr>
        <p:spPr bwMode="auto">
          <a:xfrm>
            <a:off x="942975" y="4378325"/>
            <a:ext cx="5018088" cy="40957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9730" tIns="44865" rIns="89730" bIns="44865"/>
          <a:lstStyle/>
          <a:p>
            <a:endParaRPr lang="en-US" altLang="en-US"/>
          </a:p>
        </p:txBody>
      </p:sp>
    </p:spTree>
    <p:extLst>
      <p:ext uri="{BB962C8B-B14F-4D97-AF65-F5344CB8AC3E}">
        <p14:creationId xmlns:p14="http://schemas.microsoft.com/office/powerpoint/2010/main" val="3026612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Rot="1" noChangeAspect="1" noChangeArrowheads="1" noTextEdit="1"/>
          </p:cNvSpPr>
          <p:nvPr>
            <p:ph type="sldImg"/>
          </p:nvPr>
        </p:nvSpPr>
        <p:spPr bwMode="auto">
          <a:xfrm>
            <a:off x="1192213" y="706438"/>
            <a:ext cx="4519612" cy="3389312"/>
          </a:xfrm>
          <a:prstGeom prst="rect">
            <a:avLst/>
          </a:prstGeom>
          <a:solidFill>
            <a:srgbClr val="FFFFFF"/>
          </a:solidFill>
          <a:ln>
            <a:solidFill>
              <a:srgbClr val="000000"/>
            </a:solidFill>
            <a:miter lim="800000"/>
            <a:headEnd/>
            <a:tailEnd/>
          </a:ln>
        </p:spPr>
      </p:sp>
      <p:sp>
        <p:nvSpPr>
          <p:cNvPr id="239619" name="Rectangle 3"/>
          <p:cNvSpPr>
            <a:spLocks noGrp="1" noChangeArrowheads="1"/>
          </p:cNvSpPr>
          <p:nvPr>
            <p:ph type="body" idx="1"/>
          </p:nvPr>
        </p:nvSpPr>
        <p:spPr bwMode="auto">
          <a:xfrm>
            <a:off x="884238" y="4362450"/>
            <a:ext cx="5089525" cy="40894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4536" tIns="42268" rIns="84536" bIns="42268"/>
          <a:lstStyle/>
          <a:p>
            <a:endParaRPr lang="en-US" altLang="en-US"/>
          </a:p>
        </p:txBody>
      </p:sp>
    </p:spTree>
    <p:extLst>
      <p:ext uri="{BB962C8B-B14F-4D97-AF65-F5344CB8AC3E}">
        <p14:creationId xmlns:p14="http://schemas.microsoft.com/office/powerpoint/2010/main" val="3759968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Rot="1" noChangeAspect="1" noChangeArrowheads="1" noTextEdit="1"/>
          </p:cNvSpPr>
          <p:nvPr>
            <p:ph type="sldImg"/>
          </p:nvPr>
        </p:nvSpPr>
        <p:spPr bwMode="auto">
          <a:xfrm>
            <a:off x="1192213" y="706438"/>
            <a:ext cx="4519612" cy="3389312"/>
          </a:xfrm>
          <a:prstGeom prst="rect">
            <a:avLst/>
          </a:prstGeom>
          <a:solidFill>
            <a:srgbClr val="FFFFFF"/>
          </a:solidFill>
          <a:ln>
            <a:solidFill>
              <a:srgbClr val="000000"/>
            </a:solidFill>
            <a:miter lim="800000"/>
            <a:headEnd/>
            <a:tailEnd/>
          </a:ln>
        </p:spPr>
      </p:sp>
      <p:sp>
        <p:nvSpPr>
          <p:cNvPr id="241667" name="Rectangle 3"/>
          <p:cNvSpPr>
            <a:spLocks noGrp="1" noChangeArrowheads="1"/>
          </p:cNvSpPr>
          <p:nvPr>
            <p:ph type="body" idx="1"/>
          </p:nvPr>
        </p:nvSpPr>
        <p:spPr bwMode="auto">
          <a:xfrm>
            <a:off x="884238" y="4362450"/>
            <a:ext cx="5089525" cy="40894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4536" tIns="42268" rIns="84536" bIns="42268"/>
          <a:lstStyle/>
          <a:p>
            <a:endParaRPr lang="en-US" altLang="en-US"/>
          </a:p>
        </p:txBody>
      </p:sp>
    </p:spTree>
    <p:extLst>
      <p:ext uri="{BB962C8B-B14F-4D97-AF65-F5344CB8AC3E}">
        <p14:creationId xmlns:p14="http://schemas.microsoft.com/office/powerpoint/2010/main" val="40684541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Rot="1" noChangeAspect="1" noChangeArrowheads="1" noTextEdit="1"/>
          </p:cNvSpPr>
          <p:nvPr>
            <p:ph type="sldImg"/>
          </p:nvPr>
        </p:nvSpPr>
        <p:spPr bwMode="auto">
          <a:xfrm>
            <a:off x="1150938" y="692150"/>
            <a:ext cx="4554537" cy="3416300"/>
          </a:xfrm>
          <a:prstGeom prst="rect">
            <a:avLst/>
          </a:prstGeom>
          <a:solidFill>
            <a:srgbClr val="FFFFFF"/>
          </a:solidFill>
          <a:ln>
            <a:solidFill>
              <a:srgbClr val="000000"/>
            </a:solidFill>
            <a:miter lim="800000"/>
            <a:headEnd/>
            <a:tailEnd/>
          </a:ln>
        </p:spPr>
      </p:sp>
      <p:sp>
        <p:nvSpPr>
          <p:cNvPr id="243715" name="Rectangle 3"/>
          <p:cNvSpPr>
            <a:spLocks noGrp="1" noChangeArrowheads="1"/>
          </p:cNvSpPr>
          <p:nvPr>
            <p:ph type="body" idx="1"/>
          </p:nvPr>
        </p:nvSpPr>
        <p:spPr bwMode="auto">
          <a:xfrm>
            <a:off x="942975" y="4378325"/>
            <a:ext cx="5018088" cy="40957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9730" tIns="44865" rIns="89730" bIns="44865"/>
          <a:lstStyle/>
          <a:p>
            <a:endParaRPr lang="en-US" altLang="en-US"/>
          </a:p>
        </p:txBody>
      </p:sp>
    </p:spTree>
    <p:extLst>
      <p:ext uri="{BB962C8B-B14F-4D97-AF65-F5344CB8AC3E}">
        <p14:creationId xmlns:p14="http://schemas.microsoft.com/office/powerpoint/2010/main" val="3478866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2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2235715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67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1543523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898981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bwMode="auto">
          <a:xfrm>
            <a:off x="1149350" y="692150"/>
            <a:ext cx="4556125" cy="3416300"/>
          </a:xfrm>
          <a:prstGeom prst="rect">
            <a:avLst/>
          </a:prstGeom>
          <a:solidFill>
            <a:srgbClr val="FFFFFF"/>
          </a:solidFill>
          <a:ln>
            <a:solidFill>
              <a:srgbClr val="000000"/>
            </a:solidFill>
            <a:miter lim="800000"/>
            <a:headEnd/>
            <a:tailEnd/>
          </a:ln>
        </p:spPr>
      </p:sp>
      <p:sp>
        <p:nvSpPr>
          <p:cNvPr id="43011" name="Rectangle 3"/>
          <p:cNvSpPr>
            <a:spLocks noGrp="1" noChangeArrowheads="1"/>
          </p:cNvSpPr>
          <p:nvPr>
            <p:ph type="body" idx="1"/>
          </p:nvPr>
        </p:nvSpPr>
        <p:spPr bwMode="auto">
          <a:xfrm>
            <a:off x="942975" y="4378325"/>
            <a:ext cx="5018088" cy="40957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89730" tIns="44865" rIns="89730" bIns="44865"/>
          <a:lstStyle/>
          <a:p>
            <a:endParaRPr lang="zh-CN" altLang="en-US"/>
          </a:p>
        </p:txBody>
      </p:sp>
    </p:spTree>
    <p:extLst>
      <p:ext uri="{BB962C8B-B14F-4D97-AF65-F5344CB8AC3E}">
        <p14:creationId xmlns:p14="http://schemas.microsoft.com/office/powerpoint/2010/main" val="775417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zh-CN" altLang="en-US"/>
          </a:p>
        </p:txBody>
      </p:sp>
    </p:spTree>
    <p:extLst>
      <p:ext uri="{BB962C8B-B14F-4D97-AF65-F5344CB8AC3E}">
        <p14:creationId xmlns:p14="http://schemas.microsoft.com/office/powerpoint/2010/main" val="3386908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939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zh-CN" altLang="en-US"/>
          </a:p>
        </p:txBody>
      </p:sp>
    </p:spTree>
    <p:extLst>
      <p:ext uri="{BB962C8B-B14F-4D97-AF65-F5344CB8AC3E}">
        <p14:creationId xmlns:p14="http://schemas.microsoft.com/office/powerpoint/2010/main" val="3608887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349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zh-CN" altLang="en-US"/>
          </a:p>
        </p:txBody>
      </p:sp>
    </p:spTree>
    <p:extLst>
      <p:ext uri="{BB962C8B-B14F-4D97-AF65-F5344CB8AC3E}">
        <p14:creationId xmlns:p14="http://schemas.microsoft.com/office/powerpoint/2010/main" val="3585201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27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extLst>
      <p:ext uri="{BB962C8B-B14F-4D97-AF65-F5344CB8AC3E}">
        <p14:creationId xmlns:p14="http://schemas.microsoft.com/office/powerpoint/2010/main" val="2360020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bwMode="auto">
          <a:xfrm>
            <a:off x="1154113" y="685800"/>
            <a:ext cx="4573587" cy="3430588"/>
          </a:xfrm>
          <a:prstGeom prst="rect">
            <a:avLst/>
          </a:prstGeom>
          <a:solidFill>
            <a:srgbClr val="FFFFFF"/>
          </a:solidFill>
          <a:ln>
            <a:solidFill>
              <a:srgbClr val="000000"/>
            </a:solidFill>
            <a:miter lim="800000"/>
            <a:headEnd/>
            <a:tailEnd/>
          </a:ln>
        </p:spPr>
      </p:sp>
      <p:sp>
        <p:nvSpPr>
          <p:cNvPr id="144387" name="Rectangle 3"/>
          <p:cNvSpPr>
            <a:spLocks noGrp="1" noChangeArrowheads="1"/>
          </p:cNvSpPr>
          <p:nvPr>
            <p:ph type="body" idx="1"/>
          </p:nvPr>
        </p:nvSpPr>
        <p:spPr bwMode="auto">
          <a:xfrm>
            <a:off x="914400" y="4344988"/>
            <a:ext cx="5029200" cy="4113212"/>
          </a:xfrm>
          <a:prstGeom prst="rect">
            <a:avLst/>
          </a:prstGeom>
          <a:solidFill>
            <a:srgbClr val="FFFFFF"/>
          </a:solidFill>
          <a:ln>
            <a:solidFill>
              <a:srgbClr val="000000"/>
            </a:solidFill>
            <a:miter lim="800000"/>
            <a:headEnd/>
            <a:tailEnd/>
          </a:ln>
        </p:spPr>
        <p:txBody>
          <a:bodyPr lIns="88688" tIns="44344" rIns="88688" bIns="44344"/>
          <a:lstStyle/>
          <a:p>
            <a:pPr>
              <a:spcBef>
                <a:spcPct val="100000"/>
              </a:spcBef>
              <a:buClr>
                <a:srgbClr val="DC1C1C"/>
              </a:buClr>
              <a:buSzPct val="70000"/>
            </a:pPr>
            <a:r>
              <a:rPr lang="en-US" altLang="en-US" sz="1100" b="1"/>
              <a:t>Currency translations contributed to almost one-quarter of the 9% sales growth at S&amp;P 500 companies</a:t>
            </a:r>
          </a:p>
          <a:p>
            <a:r>
              <a:rPr lang="en-US" altLang="en-US" sz="900"/>
              <a:t>	</a:t>
            </a:r>
            <a:r>
              <a:rPr lang="en-US" altLang="en-US" sz="900" u="sng"/>
              <a:t>Reported Sales Growth	Growth Attributed to F/X</a:t>
            </a:r>
          </a:p>
          <a:p>
            <a:r>
              <a:rPr lang="en-US" altLang="en-US" sz="900"/>
              <a:t>Ingersoll-Rand	11%		1/3 of Increase </a:t>
            </a:r>
          </a:p>
          <a:p>
            <a:r>
              <a:rPr lang="en-US" altLang="en-US" sz="900"/>
              <a:t>Caterpillar	8% (Machinery Sales)	1/2 of Increase</a:t>
            </a:r>
          </a:p>
          <a:p>
            <a:r>
              <a:rPr lang="en-US" altLang="en-US" sz="900"/>
              <a:t>Danaher	15%		1/4 of Increase</a:t>
            </a:r>
          </a:p>
          <a:p>
            <a:endParaRPr lang="en-US" altLang="en-US" sz="900"/>
          </a:p>
          <a:p>
            <a:r>
              <a:rPr lang="en-US" altLang="en-US" sz="1100" b="1"/>
              <a:t>Foreign taxes typically lower than domestic, resulting in lower taxes as exports rise</a:t>
            </a:r>
          </a:p>
          <a:p>
            <a:r>
              <a:rPr lang="en-US" altLang="en-US" sz="900"/>
              <a:t>	</a:t>
            </a:r>
            <a:r>
              <a:rPr lang="en-US" altLang="en-US" sz="900" u="sng"/>
              <a:t>Benefits to Earnings</a:t>
            </a:r>
          </a:p>
          <a:p>
            <a:r>
              <a:rPr lang="en-US" altLang="en-US" sz="900"/>
              <a:t>Boeing	9%</a:t>
            </a:r>
          </a:p>
          <a:p>
            <a:r>
              <a:rPr lang="en-US" altLang="en-US" sz="900"/>
              <a:t>Walt Disney	6%</a:t>
            </a:r>
            <a:endParaRPr lang="en-US" altLang="en-US" sz="1100" b="1"/>
          </a:p>
          <a:p>
            <a:endParaRPr lang="en-US" altLang="en-US" sz="900"/>
          </a:p>
          <a:p>
            <a:endParaRPr lang="en-US" altLang="en-US" sz="1100" b="1"/>
          </a:p>
          <a:p>
            <a:endParaRPr lang="en-US" altLang="en-US"/>
          </a:p>
        </p:txBody>
      </p:sp>
    </p:spTree>
    <p:extLst>
      <p:ext uri="{BB962C8B-B14F-4D97-AF65-F5344CB8AC3E}">
        <p14:creationId xmlns:p14="http://schemas.microsoft.com/office/powerpoint/2010/main" val="17231959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3" name="Group 9"/>
          <p:cNvGrpSpPr>
            <a:grpSpLocks/>
          </p:cNvGrpSpPr>
          <p:nvPr/>
        </p:nvGrpSpPr>
        <p:grpSpPr bwMode="auto">
          <a:xfrm>
            <a:off x="0" y="0"/>
            <a:ext cx="9144000" cy="6858000"/>
            <a:chOff x="0" y="0"/>
            <a:chExt cx="5760" cy="4320"/>
          </a:xfrm>
        </p:grpSpPr>
        <p:sp>
          <p:nvSpPr>
            <p:cNvPr id="4" name="Rectangle 3"/>
            <p:cNvSpPr>
              <a:spLocks noChangeArrowheads="1"/>
            </p:cNvSpPr>
            <p:nvPr/>
          </p:nvSpPr>
          <p:spPr bwMode="auto">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a:solidFill>
                    <a:schemeClr val="tx1"/>
                  </a:solidFill>
                  <a:latin typeface="Arial" panose="020B0604020202020204" pitchFamily="34" charset="0"/>
                </a:defRPr>
              </a:lvl9pPr>
            </a:lstStyle>
            <a:p>
              <a:pPr algn="ctr">
                <a:defRPr/>
              </a:pPr>
              <a:endParaRPr lang="en-US" altLang="en-US"/>
            </a:p>
          </p:txBody>
        </p:sp>
        <p:sp>
          <p:nvSpPr>
            <p:cNvPr id="5" name="Rectangle 4"/>
            <p:cNvSpPr>
              <a:spLocks noChangeArrowheads="1"/>
            </p:cNvSpPr>
            <p:nvPr/>
          </p:nvSpPr>
          <p:spPr bwMode="auto">
            <a:xfrm>
              <a:off x="144" y="178"/>
              <a:ext cx="5424" cy="3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a:solidFill>
                    <a:schemeClr val="tx1"/>
                  </a:solidFill>
                  <a:latin typeface="Arial" panose="020B0604020202020204" pitchFamily="34" charset="0"/>
                </a:defRPr>
              </a:lvl9pPr>
            </a:lstStyle>
            <a:p>
              <a:pPr algn="ctr">
                <a:defRPr/>
              </a:pPr>
              <a:endParaRPr lang="en-US" altLang="en-US"/>
            </a:p>
          </p:txBody>
        </p:sp>
      </p:grpSp>
      <p:sp>
        <p:nvSpPr>
          <p:cNvPr id="6" name="Line 7"/>
          <p:cNvSpPr>
            <a:spLocks noChangeShapeType="1"/>
          </p:cNvSpPr>
          <p:nvPr/>
        </p:nvSpPr>
        <p:spPr bwMode="auto">
          <a:xfrm>
            <a:off x="533400" y="6048375"/>
            <a:ext cx="80010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 name="Text Box 8"/>
          <p:cNvSpPr txBox="1">
            <a:spLocks noChangeArrowheads="1"/>
          </p:cNvSpPr>
          <p:nvPr/>
        </p:nvSpPr>
        <p:spPr bwMode="auto">
          <a:xfrm>
            <a:off x="609600" y="6126163"/>
            <a:ext cx="8715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a:solidFill>
                  <a:schemeClr val="tx1"/>
                </a:solidFill>
                <a:latin typeface="Arial" panose="020B0604020202020204" pitchFamily="34" charset="0"/>
              </a:defRPr>
            </a:lvl9pPr>
          </a:lstStyle>
          <a:p>
            <a:pPr>
              <a:defRPr/>
            </a:pPr>
            <a:r>
              <a:rPr lang="en-GB" altLang="en-US" b="1"/>
              <a:t>Valuation</a:t>
            </a:r>
          </a:p>
        </p:txBody>
      </p:sp>
      <p:sp>
        <p:nvSpPr>
          <p:cNvPr id="8" name="Text Box 9"/>
          <p:cNvSpPr txBox="1">
            <a:spLocks noChangeArrowheads="1"/>
          </p:cNvSpPr>
          <p:nvPr/>
        </p:nvSpPr>
        <p:spPr bwMode="auto">
          <a:xfrm>
            <a:off x="7613650" y="6019800"/>
            <a:ext cx="9207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a:solidFill>
                  <a:schemeClr val="tx1"/>
                </a:solidFill>
                <a:latin typeface="Arial" panose="020B0604020202020204" pitchFamily="34" charset="0"/>
              </a:defRPr>
            </a:lvl9pPr>
          </a:lstStyle>
          <a:p>
            <a:pPr algn="r">
              <a:defRPr/>
            </a:pPr>
            <a:fld id="{9A02A699-794A-43DC-B1DD-5A424C916FBC}" type="datetime6">
              <a:rPr lang="en-US" altLang="en-US" b="1" smtClean="0"/>
              <a:pPr algn="r">
                <a:defRPr/>
              </a:pPr>
              <a:t>March 17</a:t>
            </a:fld>
            <a:endParaRPr lang="en-US" altLang="en-US" b="1"/>
          </a:p>
        </p:txBody>
      </p:sp>
      <p:sp>
        <p:nvSpPr>
          <p:cNvPr id="9" name="Text Box 10">
            <a:hlinkClick r:id="" action="ppaction://noaction"/>
            <a:hlinkHover r:id="" action="ppaction://noaction" endSnd="1"/>
          </p:cNvPr>
          <p:cNvSpPr txBox="1">
            <a:spLocks noChangeArrowheads="1"/>
          </p:cNvSpPr>
          <p:nvPr/>
        </p:nvSpPr>
        <p:spPr bwMode="auto">
          <a:xfrm>
            <a:off x="7239000" y="6019800"/>
            <a:ext cx="3698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a:solidFill>
                  <a:schemeClr val="tx1"/>
                </a:solidFill>
                <a:latin typeface="Arial" panose="020B0604020202020204" pitchFamily="34" charset="0"/>
              </a:defRPr>
            </a:lvl9pPr>
          </a:lstStyle>
          <a:p>
            <a:pPr>
              <a:defRPr/>
            </a:pPr>
            <a:fld id="{8D2DD378-8669-4367-BF19-9C252C9EDEF1}" type="slidenum">
              <a:rPr lang="en-GB" altLang="en-US" b="1" smtClean="0"/>
              <a:pPr>
                <a:defRPr/>
              </a:pPr>
              <a:t>‹#›</a:t>
            </a:fld>
            <a:endParaRPr lang="en-GB" altLang="en-US" b="1"/>
          </a:p>
        </p:txBody>
      </p:sp>
      <p:sp>
        <p:nvSpPr>
          <p:cNvPr id="218117" name="Rectangle 5"/>
          <p:cNvSpPr>
            <a:spLocks noGrp="1" noChangeArrowheads="1"/>
          </p:cNvSpPr>
          <p:nvPr>
            <p:ph type="ctrTitle"/>
          </p:nvPr>
        </p:nvSpPr>
        <p:spPr>
          <a:xfrm>
            <a:off x="609600" y="4343400"/>
            <a:ext cx="7772400" cy="1470025"/>
          </a:xfrm>
          <a:solidFill>
            <a:srgbClr val="3366FF"/>
          </a:solidFill>
          <a:ln>
            <a:solidFill>
              <a:schemeClr val="bg1"/>
            </a:solidFill>
          </a:ln>
        </p:spPr>
        <p:txBody>
          <a:bodyPr/>
          <a:lstStyle>
            <a:lvl1pPr algn="ctr">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597864512"/>
      </p:ext>
    </p:extLst>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0833133"/>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76950" y="609600"/>
            <a:ext cx="1771650" cy="5105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609600"/>
            <a:ext cx="5162550" cy="5105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61126107"/>
      </p:ext>
    </p:extLst>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086600" cy="762000"/>
          </a:xfrm>
        </p:spPr>
        <p:txBody>
          <a:bodyPr/>
          <a:lstStyle/>
          <a:p>
            <a:r>
              <a:rPr lang="en-US"/>
              <a:t>Click to edit Master title style</a:t>
            </a:r>
          </a:p>
        </p:txBody>
      </p:sp>
      <p:sp>
        <p:nvSpPr>
          <p:cNvPr id="3" name="Text Placeholder 2"/>
          <p:cNvSpPr>
            <a:spLocks noGrp="1"/>
          </p:cNvSpPr>
          <p:nvPr>
            <p:ph type="body" sz="half" idx="1"/>
          </p:nvPr>
        </p:nvSpPr>
        <p:spPr>
          <a:xfrm>
            <a:off x="762000" y="1524000"/>
            <a:ext cx="3467100" cy="4191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381500" y="1524000"/>
            <a:ext cx="3467100" cy="4191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02387616"/>
      </p:ext>
    </p:extLst>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086600" cy="762000"/>
          </a:xfrm>
        </p:spPr>
        <p:txBody>
          <a:bodyPr/>
          <a:lstStyle/>
          <a:p>
            <a:r>
              <a:rPr lang="en-US"/>
              <a:t>Click to edit Master title style</a:t>
            </a:r>
          </a:p>
        </p:txBody>
      </p:sp>
      <p:sp>
        <p:nvSpPr>
          <p:cNvPr id="3" name="Text Placeholder 2"/>
          <p:cNvSpPr>
            <a:spLocks noGrp="1"/>
          </p:cNvSpPr>
          <p:nvPr>
            <p:ph type="body" sz="half" idx="1"/>
          </p:nvPr>
        </p:nvSpPr>
        <p:spPr>
          <a:xfrm>
            <a:off x="762000" y="1524000"/>
            <a:ext cx="3467100" cy="4191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381500" y="1524000"/>
            <a:ext cx="3467100" cy="2019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381500" y="3695700"/>
            <a:ext cx="3467100" cy="2019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006919"/>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620000" cy="838200"/>
          </a:xfrm>
        </p:spPr>
        <p:txBody>
          <a:bodyPr/>
          <a:lstStyle/>
          <a:p>
            <a:r>
              <a:rPr lang="en-US"/>
              <a:t>Click to edit Master title style</a:t>
            </a:r>
          </a:p>
        </p:txBody>
      </p:sp>
      <p:sp>
        <p:nvSpPr>
          <p:cNvPr id="3" name="Content Placeholder 2"/>
          <p:cNvSpPr>
            <a:spLocks noGrp="1"/>
          </p:cNvSpPr>
          <p:nvPr>
            <p:ph idx="1"/>
          </p:nvPr>
        </p:nvSpPr>
        <p:spPr>
          <a:xfrm>
            <a:off x="762000" y="1524000"/>
            <a:ext cx="75438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6312646"/>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562994363"/>
      </p:ext>
    </p:extLst>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2000" y="1524000"/>
            <a:ext cx="34671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381500" y="1524000"/>
            <a:ext cx="34671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06512908"/>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3991852"/>
      </p:ext>
    </p:extLst>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055195"/>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7240744"/>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72843159"/>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52236124"/>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 Target="../slides/slide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9"/>
          <p:cNvGrpSpPr>
            <a:grpSpLocks/>
          </p:cNvGrpSpPr>
          <p:nvPr/>
        </p:nvGrpSpPr>
        <p:grpSpPr bwMode="auto">
          <a:xfrm>
            <a:off x="0" y="0"/>
            <a:ext cx="9144000" cy="6858000"/>
            <a:chOff x="0" y="0"/>
            <a:chExt cx="5760" cy="4320"/>
          </a:xfrm>
        </p:grpSpPr>
        <p:sp>
          <p:nvSpPr>
            <p:cNvPr id="1032" name="Rectangle 8"/>
            <p:cNvSpPr>
              <a:spLocks noChangeArrowheads="1"/>
            </p:cNvSpPr>
            <p:nvPr/>
          </p:nvSpPr>
          <p:spPr bwMode="auto">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a:solidFill>
                    <a:schemeClr val="tx1"/>
                  </a:solidFill>
                  <a:latin typeface="Arial" panose="020B0604020202020204" pitchFamily="34" charset="0"/>
                </a:defRPr>
              </a:lvl9pPr>
            </a:lstStyle>
            <a:p>
              <a:pPr algn="ctr">
                <a:defRPr/>
              </a:pPr>
              <a:endParaRPr lang="en-US" altLang="en-US"/>
            </a:p>
          </p:txBody>
        </p:sp>
        <p:sp>
          <p:nvSpPr>
            <p:cNvPr id="1033" name="Rectangle 7"/>
            <p:cNvSpPr>
              <a:spLocks noChangeArrowheads="1"/>
            </p:cNvSpPr>
            <p:nvPr/>
          </p:nvSpPr>
          <p:spPr bwMode="auto">
            <a:xfrm>
              <a:off x="144" y="178"/>
              <a:ext cx="5424" cy="3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a:solidFill>
                    <a:schemeClr val="tx1"/>
                  </a:solidFill>
                  <a:latin typeface="Arial" panose="020B0604020202020204" pitchFamily="34" charset="0"/>
                </a:defRPr>
              </a:lvl9pPr>
            </a:lstStyle>
            <a:p>
              <a:pPr algn="ctr">
                <a:defRPr/>
              </a:pPr>
              <a:endParaRPr lang="en-US" altLang="en-US"/>
            </a:p>
          </p:txBody>
        </p:sp>
      </p:grpSp>
      <p:sp>
        <p:nvSpPr>
          <p:cNvPr id="1027" name="Rectangle 2"/>
          <p:cNvSpPr>
            <a:spLocks noGrp="1" noChangeArrowheads="1"/>
          </p:cNvSpPr>
          <p:nvPr>
            <p:ph type="title"/>
          </p:nvPr>
        </p:nvSpPr>
        <p:spPr bwMode="auto">
          <a:xfrm>
            <a:off x="762000" y="609600"/>
            <a:ext cx="7467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title style</a:t>
            </a:r>
          </a:p>
        </p:txBody>
      </p:sp>
      <p:sp>
        <p:nvSpPr>
          <p:cNvPr id="1028" name="Rectangle 3"/>
          <p:cNvSpPr>
            <a:spLocks noGrp="1" noChangeArrowheads="1"/>
          </p:cNvSpPr>
          <p:nvPr>
            <p:ph type="body" idx="1"/>
          </p:nvPr>
        </p:nvSpPr>
        <p:spPr bwMode="auto">
          <a:xfrm>
            <a:off x="762000" y="1524000"/>
            <a:ext cx="7391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9" name="Line 11"/>
          <p:cNvSpPr>
            <a:spLocks noChangeShapeType="1"/>
          </p:cNvSpPr>
          <p:nvPr/>
        </p:nvSpPr>
        <p:spPr bwMode="auto">
          <a:xfrm>
            <a:off x="533400" y="6248400"/>
            <a:ext cx="80010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0" name="Text Box 16">
            <a:hlinkClick r:id="rId15" action="ppaction://hlinksldjump"/>
            <a:hlinkHover r:id="" action="ppaction://noaction" endSnd="1"/>
          </p:cNvPr>
          <p:cNvSpPr txBox="1">
            <a:spLocks noChangeArrowheads="1"/>
          </p:cNvSpPr>
          <p:nvPr userDrawn="1"/>
        </p:nvSpPr>
        <p:spPr bwMode="auto">
          <a:xfrm flipH="1">
            <a:off x="8077200" y="6400800"/>
            <a:ext cx="6207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a:solidFill>
                  <a:schemeClr val="tx1"/>
                </a:solidFill>
                <a:latin typeface="Arial" panose="020B0604020202020204" pitchFamily="34" charset="0"/>
              </a:defRPr>
            </a:lvl9pPr>
          </a:lstStyle>
          <a:p>
            <a:pPr>
              <a:defRPr/>
            </a:pPr>
            <a:fld id="{FB9E398F-F2B0-4DE4-A244-752A24F7A13D}" type="slidenum">
              <a:rPr lang="en-GB" altLang="en-US" b="1" smtClean="0"/>
              <a:pPr>
                <a:defRPr/>
              </a:pPr>
              <a:t>‹#›</a:t>
            </a:fld>
            <a:endParaRPr lang="en-GB" altLang="en-US" b="1"/>
          </a:p>
        </p:txBody>
      </p:sp>
      <p:sp>
        <p:nvSpPr>
          <p:cNvPr id="1031" name="AutoShape 30">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algn="ctr" eaLnBrk="0" fontAlgn="base" hangingPunct="0">
              <a:spcBef>
                <a:spcPct val="0"/>
              </a:spcBef>
              <a:spcAft>
                <a:spcPct val="0"/>
              </a:spcAft>
              <a:defRPr sz="1200">
                <a:solidFill>
                  <a:schemeClr val="tx1"/>
                </a:solidFill>
                <a:latin typeface="Arial" panose="020B0604020202020204" pitchFamily="34" charset="0"/>
              </a:defRPr>
            </a:lvl6pPr>
            <a:lvl7pPr marL="2971800" indent="-228600" algn="ctr" eaLnBrk="0" fontAlgn="base" hangingPunct="0">
              <a:spcBef>
                <a:spcPct val="0"/>
              </a:spcBef>
              <a:spcAft>
                <a:spcPct val="0"/>
              </a:spcAft>
              <a:defRPr sz="1200">
                <a:solidFill>
                  <a:schemeClr val="tx1"/>
                </a:solidFill>
                <a:latin typeface="Arial" panose="020B0604020202020204" pitchFamily="34" charset="0"/>
              </a:defRPr>
            </a:lvl7pPr>
            <a:lvl8pPr marL="3429000" indent="-228600" algn="ctr" eaLnBrk="0" fontAlgn="base" hangingPunct="0">
              <a:spcBef>
                <a:spcPct val="0"/>
              </a:spcBef>
              <a:spcAft>
                <a:spcPct val="0"/>
              </a:spcAft>
              <a:defRPr sz="1200">
                <a:solidFill>
                  <a:schemeClr val="tx1"/>
                </a:solidFill>
                <a:latin typeface="Arial" panose="020B0604020202020204" pitchFamily="34" charset="0"/>
              </a:defRPr>
            </a:lvl8pPr>
            <a:lvl9pPr marL="3886200" indent="-228600" algn="ctr" eaLnBrk="0" fontAlgn="base" hangingPunct="0">
              <a:spcBef>
                <a:spcPct val="0"/>
              </a:spcBef>
              <a:spcAft>
                <a:spcPct val="0"/>
              </a:spcAft>
              <a:defRPr sz="1200">
                <a:solidFill>
                  <a:schemeClr val="tx1"/>
                </a:solidFill>
                <a:latin typeface="Arial" panose="020B0604020202020204" pitchFamily="34" charset="0"/>
              </a:defRPr>
            </a:lvl9pPr>
          </a:lstStyle>
          <a:p>
            <a:pPr algn="ctr">
              <a:defRPr/>
            </a:pPr>
            <a:endParaRPr lang="en-US" altLang="en-US"/>
          </a:p>
        </p:txBody>
      </p:sp>
    </p:spTree>
  </p:cSld>
  <p:clrMap bg1="lt1" tx1="dk1" bg2="lt2" tx2="dk2" accent1="accent1" accent2="accent2" accent3="accent3" accent4="accent4" accent5="accent5" accent6="accent6" hlink="hlink" folHlink="folHlink"/>
  <p:sldLayoutIdLst>
    <p:sldLayoutId id="2147483843"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Lst>
  <p:transition>
    <p:zoom/>
  </p:transition>
  <p:txStyles>
    <p:titleStyle>
      <a:lvl1pPr algn="l" rtl="0" eaLnBrk="0" fontAlgn="base" hangingPunct="0">
        <a:spcBef>
          <a:spcPct val="0"/>
        </a:spcBef>
        <a:spcAft>
          <a:spcPct val="0"/>
        </a:spcAft>
        <a:defRPr sz="20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defRPr>
      </a:lvl2pPr>
      <a:lvl3pPr algn="l" rtl="0" eaLnBrk="0" fontAlgn="base" hangingPunct="0">
        <a:spcBef>
          <a:spcPct val="0"/>
        </a:spcBef>
        <a:spcAft>
          <a:spcPct val="0"/>
        </a:spcAft>
        <a:defRPr sz="2000" b="1">
          <a:solidFill>
            <a:schemeClr val="tx2"/>
          </a:solidFill>
          <a:latin typeface="Arial" charset="0"/>
        </a:defRPr>
      </a:lvl3pPr>
      <a:lvl4pPr algn="l" rtl="0" eaLnBrk="0" fontAlgn="base" hangingPunct="0">
        <a:spcBef>
          <a:spcPct val="0"/>
        </a:spcBef>
        <a:spcAft>
          <a:spcPct val="0"/>
        </a:spcAft>
        <a:defRPr sz="2000" b="1">
          <a:solidFill>
            <a:schemeClr val="tx2"/>
          </a:solidFill>
          <a:latin typeface="Arial" charset="0"/>
        </a:defRPr>
      </a:lvl4pPr>
      <a:lvl5pPr algn="l" rtl="0" eaLnBrk="0" fontAlgn="base" hangingPunct="0">
        <a:spcBef>
          <a:spcPct val="0"/>
        </a:spcBef>
        <a:spcAft>
          <a:spcPct val="0"/>
        </a:spcAft>
        <a:defRPr sz="2000" b="1">
          <a:solidFill>
            <a:schemeClr val="tx2"/>
          </a:solidFill>
          <a:latin typeface="Arial" charset="0"/>
        </a:defRPr>
      </a:lvl5pPr>
      <a:lvl6pPr marL="457200" algn="l" rtl="0" eaLnBrk="0" fontAlgn="base" hangingPunct="0">
        <a:spcBef>
          <a:spcPct val="0"/>
        </a:spcBef>
        <a:spcAft>
          <a:spcPct val="0"/>
        </a:spcAft>
        <a:defRPr sz="2000" b="1">
          <a:solidFill>
            <a:schemeClr val="tx2"/>
          </a:solidFill>
          <a:latin typeface="Arial" charset="0"/>
        </a:defRPr>
      </a:lvl6pPr>
      <a:lvl7pPr marL="914400" algn="l" rtl="0" eaLnBrk="0" fontAlgn="base" hangingPunct="0">
        <a:spcBef>
          <a:spcPct val="0"/>
        </a:spcBef>
        <a:spcAft>
          <a:spcPct val="0"/>
        </a:spcAft>
        <a:defRPr sz="2000" b="1">
          <a:solidFill>
            <a:schemeClr val="tx2"/>
          </a:solidFill>
          <a:latin typeface="Arial" charset="0"/>
        </a:defRPr>
      </a:lvl7pPr>
      <a:lvl8pPr marL="1371600" algn="l" rtl="0" eaLnBrk="0" fontAlgn="base" hangingPunct="0">
        <a:spcBef>
          <a:spcPct val="0"/>
        </a:spcBef>
        <a:spcAft>
          <a:spcPct val="0"/>
        </a:spcAft>
        <a:defRPr sz="2000" b="1">
          <a:solidFill>
            <a:schemeClr val="tx2"/>
          </a:solidFill>
          <a:latin typeface="Arial" charset="0"/>
        </a:defRPr>
      </a:lvl8pPr>
      <a:lvl9pPr marL="1828800" algn="l" rtl="0" eaLnBrk="0" fontAlgn="base" hangingPunct="0">
        <a:spcBef>
          <a:spcPct val="0"/>
        </a:spcBef>
        <a:spcAft>
          <a:spcPct val="0"/>
        </a:spcAft>
        <a:defRPr sz="2000" b="1">
          <a:solidFill>
            <a:schemeClr val="tx2"/>
          </a:solidFill>
          <a:latin typeface="Arial" charset="0"/>
        </a:defRPr>
      </a:lvl9pPr>
    </p:titleStyle>
    <p:bodyStyle>
      <a:lvl1pPr marL="231775" indent="-231775" algn="l" rtl="0" eaLnBrk="0" fontAlgn="base" hangingPunct="0">
        <a:spcBef>
          <a:spcPct val="20000"/>
        </a:spcBef>
        <a:spcAft>
          <a:spcPct val="50000"/>
        </a:spcAft>
        <a:buChar char="•"/>
        <a:defRPr>
          <a:solidFill>
            <a:schemeClr val="tx1"/>
          </a:solidFill>
          <a:latin typeface="+mn-lt"/>
          <a:ea typeface="+mn-ea"/>
          <a:cs typeface="+mn-cs"/>
        </a:defRPr>
      </a:lvl1pPr>
      <a:lvl2pPr marL="682625" indent="-115888" algn="l" rtl="0" eaLnBrk="0" fontAlgn="base" hangingPunct="0">
        <a:spcBef>
          <a:spcPct val="20000"/>
        </a:spcBef>
        <a:spcAft>
          <a:spcPct val="50000"/>
        </a:spcAft>
        <a:buFont typeface="Wingdings" panose="05000000000000000000" pitchFamily="2" charset="2"/>
        <a:buChar char="ü"/>
        <a:defRPr>
          <a:solidFill>
            <a:schemeClr val="tx1"/>
          </a:solidFill>
          <a:latin typeface="+mn-lt"/>
        </a:defRPr>
      </a:lvl2pPr>
      <a:lvl3pPr marL="1204913" indent="-174625" algn="l" rtl="0" eaLnBrk="0" fontAlgn="base" hangingPunct="0">
        <a:spcBef>
          <a:spcPct val="20000"/>
        </a:spcBef>
        <a:spcAft>
          <a:spcPct val="50000"/>
        </a:spcAft>
        <a:buFont typeface="Wingdings" panose="05000000000000000000" pitchFamily="2" charset="2"/>
        <a:buChar char="Ø"/>
        <a:defRPr sz="1600">
          <a:solidFill>
            <a:schemeClr val="tx1"/>
          </a:solidFill>
          <a:latin typeface="+mn-lt"/>
        </a:defRPr>
      </a:lvl3pPr>
      <a:lvl4pPr marL="1790700" indent="-228600" algn="l" rtl="0" eaLnBrk="0" fontAlgn="base" hangingPunct="0">
        <a:spcBef>
          <a:spcPct val="20000"/>
        </a:spcBef>
        <a:spcAft>
          <a:spcPct val="0"/>
        </a:spcAft>
        <a:buFont typeface="Wingdings" panose="05000000000000000000" pitchFamily="2" charset="2"/>
        <a:buChar char="Ø"/>
        <a:defRPr sz="1600">
          <a:solidFill>
            <a:schemeClr val="tx1"/>
          </a:solidFill>
          <a:latin typeface="+mn-lt"/>
        </a:defRPr>
      </a:lvl4pPr>
      <a:lvl5pPr marL="2209800" indent="-228600" algn="l" rtl="0" eaLnBrk="0" fontAlgn="base" hangingPunct="0">
        <a:spcBef>
          <a:spcPct val="20000"/>
        </a:spcBef>
        <a:spcAft>
          <a:spcPct val="0"/>
        </a:spcAft>
        <a:buFont typeface="Wingdings" panose="05000000000000000000" pitchFamily="2" charset="2"/>
        <a:buChar char="Ø"/>
        <a:defRPr sz="1600">
          <a:solidFill>
            <a:schemeClr val="tx1"/>
          </a:solidFill>
          <a:latin typeface="+mn-lt"/>
        </a:defRPr>
      </a:lvl5pPr>
      <a:lvl6pPr marL="2667000" indent="-228600" algn="l" rtl="0" eaLnBrk="0" fontAlgn="base" hangingPunct="0">
        <a:spcBef>
          <a:spcPct val="20000"/>
        </a:spcBef>
        <a:spcAft>
          <a:spcPct val="0"/>
        </a:spcAft>
        <a:buFont typeface="Wingdings" pitchFamily="2" charset="2"/>
        <a:buChar char="Ø"/>
        <a:defRPr sz="1600">
          <a:solidFill>
            <a:schemeClr val="tx1"/>
          </a:solidFill>
          <a:latin typeface="+mn-lt"/>
        </a:defRPr>
      </a:lvl6pPr>
      <a:lvl7pPr marL="3124200" indent="-228600" algn="l" rtl="0" eaLnBrk="0" fontAlgn="base" hangingPunct="0">
        <a:spcBef>
          <a:spcPct val="20000"/>
        </a:spcBef>
        <a:spcAft>
          <a:spcPct val="0"/>
        </a:spcAft>
        <a:buFont typeface="Wingdings" pitchFamily="2" charset="2"/>
        <a:buChar char="Ø"/>
        <a:defRPr sz="1600">
          <a:solidFill>
            <a:schemeClr val="tx1"/>
          </a:solidFill>
          <a:latin typeface="+mn-lt"/>
        </a:defRPr>
      </a:lvl7pPr>
      <a:lvl8pPr marL="3581400" indent="-228600" algn="l" rtl="0" eaLnBrk="0" fontAlgn="base" hangingPunct="0">
        <a:spcBef>
          <a:spcPct val="20000"/>
        </a:spcBef>
        <a:spcAft>
          <a:spcPct val="0"/>
        </a:spcAft>
        <a:buFont typeface="Wingdings" pitchFamily="2" charset="2"/>
        <a:buChar char="Ø"/>
        <a:defRPr sz="1600">
          <a:solidFill>
            <a:schemeClr val="tx1"/>
          </a:solidFill>
          <a:latin typeface="+mn-lt"/>
        </a:defRPr>
      </a:lvl8pPr>
      <a:lvl9pPr marL="4038600" indent="-228600" algn="l" rtl="0" eaLnBrk="0" fontAlgn="base" hangingPunct="0">
        <a:spcBef>
          <a:spcPct val="20000"/>
        </a:spcBef>
        <a:spcAft>
          <a:spcPct val="0"/>
        </a:spcAft>
        <a:buFont typeface="Wingdings" pitchFamily="2" charset="2"/>
        <a:buChar char="Ø"/>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png"/><Relationship Id="rId1" Type="http://schemas.openxmlformats.org/officeDocument/2006/relationships/slideLayout" Target="../slideLayouts/slideLayout12.xml"/></Relationships>
</file>

<file path=ppt/slides/_rels/slide124.x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2.xml"/></Relationships>
</file>

<file path=ppt/slides/_rels/slide13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59.emf"/></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61.emf"/><Relationship Id="rId4" Type="http://schemas.openxmlformats.org/officeDocument/2006/relationships/oleObject" Target="../embeddings/oleObject7.bin"/></Relationships>
</file>

<file path=ppt/slides/_rels/slide14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62.emf"/><Relationship Id="rId4" Type="http://schemas.openxmlformats.org/officeDocument/2006/relationships/oleObject" Target="../embeddings/oleObject8.bin"/></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hyperlink" Target="http://finance.yahoo.com/" TargetMode="External"/><Relationship Id="rId2" Type="http://schemas.openxmlformats.org/officeDocument/2006/relationships/image" Target="../media/image63.png"/><Relationship Id="rId1" Type="http://schemas.openxmlformats.org/officeDocument/2006/relationships/slideLayout" Target="../slideLayouts/slideLayout4.xml"/><Relationship Id="rId5" Type="http://schemas.openxmlformats.org/officeDocument/2006/relationships/hyperlink" Target="http://bloomberg.com/" TargetMode="External"/><Relationship Id="rId4" Type="http://schemas.openxmlformats.org/officeDocument/2006/relationships/hyperlink" Target="http://marketwatch.com/" TargetMode="Externa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2.xml"/></Relationships>
</file>

<file path=ppt/slides/_rels/slide16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image" Target="../media/image73.emf"/><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76.wmf"/><Relationship Id="rId4" Type="http://schemas.openxmlformats.org/officeDocument/2006/relationships/oleObject" Target="../embeddings/oleObject9.bin"/></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77.wmf"/><Relationship Id="rId4" Type="http://schemas.openxmlformats.org/officeDocument/2006/relationships/oleObject" Target="../embeddings/oleObject10.bin"/></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15.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79.wmf"/><Relationship Id="rId4" Type="http://schemas.openxmlformats.org/officeDocument/2006/relationships/oleObject" Target="../embeddings/oleObject11.bin"/></Relationships>
</file>

<file path=ppt/slides/_rels/slide21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3.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8" Type="http://schemas.openxmlformats.org/officeDocument/2006/relationships/hyperlink" Target="http://www.moodys.com/" TargetMode="External"/><Relationship Id="rId3" Type="http://schemas.openxmlformats.org/officeDocument/2006/relationships/hyperlink" Target="http://www.sec.us.gov/" TargetMode="External"/><Relationship Id="rId7" Type="http://schemas.openxmlformats.org/officeDocument/2006/relationships/hyperlink" Target="http://www.standardandpoors.com/" TargetMode="External"/><Relationship Id="rId2" Type="http://schemas.openxmlformats.org/officeDocument/2006/relationships/hyperlink" Target="mailto:edbodmer@aol.com" TargetMode="External"/><Relationship Id="rId1" Type="http://schemas.openxmlformats.org/officeDocument/2006/relationships/slideLayout" Target="../slideLayouts/slideLayout2.xml"/><Relationship Id="rId6" Type="http://schemas.openxmlformats.org/officeDocument/2006/relationships/hyperlink" Target="http://www.valueline.com/" TargetMode="External"/><Relationship Id="rId5" Type="http://schemas.openxmlformats.org/officeDocument/2006/relationships/hyperlink" Target="http://www.googlefinance.com/" TargetMode="External"/><Relationship Id="rId4" Type="http://schemas.openxmlformats.org/officeDocument/2006/relationships/hyperlink" Target="http://www.finance.yahoo.com/" TargetMode="External"/><Relationship Id="rId9" Type="http://schemas.openxmlformats.org/officeDocument/2006/relationships/hyperlink" Target="http://www.bondsonline.com/"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3.emf"/><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1.png"/><Relationship Id="rId4" Type="http://schemas.openxmlformats.org/officeDocument/2006/relationships/oleObject" Target="../embeddings/oleObject2.bin"/></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5.wmf"/><Relationship Id="rId4" Type="http://schemas.openxmlformats.org/officeDocument/2006/relationships/oleObject" Target="../embeddings/oleObject3.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6.wmf"/><Relationship Id="rId4" Type="http://schemas.openxmlformats.org/officeDocument/2006/relationships/oleObject" Target="../embeddings/oleObject4.bin"/></Relationships>
</file>

<file path=ppt/slides/_rels/slide5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33.wmf"/><Relationship Id="rId4" Type="http://schemas.openxmlformats.org/officeDocument/2006/relationships/oleObject" Target="../embeddings/oleObject5.bin"/></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ln>
            <a:miter lim="800000"/>
            <a:headEnd/>
            <a:tailEnd/>
          </a:ln>
        </p:spPr>
        <p:txBody>
          <a:bodyPr/>
          <a:lstStyle/>
          <a:p>
            <a:r>
              <a:rPr lang="en-US" altLang="en-US"/>
              <a:t>Valuation</a:t>
            </a:r>
          </a:p>
        </p:txBody>
      </p:sp>
    </p:spTree>
  </p:cSld>
  <p:clrMapOvr>
    <a:masterClrMapping/>
  </p:clrMapOvr>
  <p:transition>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4"/>
          <p:cNvSpPr>
            <a:spLocks noGrp="1"/>
          </p:cNvSpPr>
          <p:nvPr>
            <p:ph type="title"/>
          </p:nvPr>
        </p:nvSpPr>
        <p:spPr/>
        <p:txBody>
          <a:bodyPr/>
          <a:lstStyle/>
          <a:p>
            <a:r>
              <a:rPr lang="en-US" altLang="en-US"/>
              <a:t>Cost of Debt Capital and Compensation for Future Default</a:t>
            </a:r>
          </a:p>
        </p:txBody>
      </p:sp>
      <p:pic>
        <p:nvPicPr>
          <p:cNvPr id="13315" name="Content Placeholder 8"/>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414463" y="1524000"/>
            <a:ext cx="6434137" cy="4495800"/>
          </a:xfrm>
        </p:spPr>
      </p:pic>
    </p:spTree>
  </p:cSld>
  <p:clrMapOvr>
    <a:masterClrMapping/>
  </p:clrMapOvr>
  <p:transition>
    <p:zoom/>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altLang="en-US"/>
              <a:t>Deferred Tax</a:t>
            </a:r>
          </a:p>
        </p:txBody>
      </p:sp>
      <p:sp>
        <p:nvSpPr>
          <p:cNvPr id="113667" name="Rectangle 3"/>
          <p:cNvSpPr>
            <a:spLocks noGrp="1" noChangeArrowheads="1"/>
          </p:cNvSpPr>
          <p:nvPr>
            <p:ph type="body" idx="1"/>
          </p:nvPr>
        </p:nvSpPr>
        <p:spPr/>
        <p:txBody>
          <a:bodyPr/>
          <a:lstStyle/>
          <a:p>
            <a:r>
              <a:rPr lang="en-US" altLang="en-US"/>
              <a:t>Simulation (see Deferred Tax Example.xls) on CD, shows</a:t>
            </a:r>
          </a:p>
          <a:p>
            <a:pPr lvl="1"/>
            <a:r>
              <a:rPr lang="en-US" altLang="en-US"/>
              <a:t>If stable growth in capital expenditures, growth in deferred tax is the same as growth in overall capital expenditures</a:t>
            </a:r>
          </a:p>
          <a:p>
            <a:pPr lvl="1"/>
            <a:r>
              <a:rPr lang="en-US" altLang="en-US"/>
              <a:t>Should subtract deferred tax changes from cash flow and not make other adjustments to value</a:t>
            </a:r>
          </a:p>
          <a:p>
            <a:pPr lvl="1"/>
            <a:r>
              <a:rPr lang="en-US" altLang="en-US"/>
              <a:t>If use EBITDA – EBIT x Tax without considering deferred tax, will understate value by the PV of deferred tax</a:t>
            </a:r>
          </a:p>
          <a:p>
            <a:pPr lvl="1"/>
            <a:r>
              <a:rPr lang="en-US" altLang="en-US"/>
              <a:t>Deferred tax as a percent of capital stays constant and does not vary much for different growth rates</a:t>
            </a:r>
          </a:p>
          <a:p>
            <a:pPr lvl="1"/>
            <a:endParaRPr lang="en-US" altLang="en-US"/>
          </a:p>
        </p:txBody>
      </p:sp>
    </p:spTree>
  </p:cSld>
  <p:clrMapOvr>
    <a:masterClrMapping/>
  </p:clrMapOvr>
  <p:transition>
    <p:zoom/>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altLang="en-US"/>
              <a:t>Adjustments to DCF for Employee Stock Options</a:t>
            </a:r>
          </a:p>
        </p:txBody>
      </p:sp>
      <p:sp>
        <p:nvSpPr>
          <p:cNvPr id="114691" name="Rectangle 3"/>
          <p:cNvSpPr>
            <a:spLocks noGrp="1" noChangeArrowheads="1"/>
          </p:cNvSpPr>
          <p:nvPr>
            <p:ph type="body" idx="1"/>
          </p:nvPr>
        </p:nvSpPr>
        <p:spPr/>
        <p:txBody>
          <a:bodyPr/>
          <a:lstStyle/>
          <a:p>
            <a:pPr>
              <a:lnSpc>
                <a:spcPct val="90000"/>
              </a:lnSpc>
            </a:pPr>
            <a:r>
              <a:rPr lang="en-US" altLang="en-US" sz="1600"/>
              <a:t>If options issued to employees are deducted when computing net income:</a:t>
            </a:r>
          </a:p>
          <a:p>
            <a:pPr lvl="1">
              <a:lnSpc>
                <a:spcPct val="90000"/>
              </a:lnSpc>
            </a:pPr>
            <a:r>
              <a:rPr lang="en-US" altLang="en-US" sz="1600"/>
              <a:t>Adjust EBITDA so it is the same with and without the option</a:t>
            </a:r>
          </a:p>
          <a:p>
            <a:pPr lvl="1">
              <a:lnSpc>
                <a:spcPct val="90000"/>
              </a:lnSpc>
            </a:pPr>
            <a:r>
              <a:rPr lang="en-US" altLang="en-US" sz="1600"/>
              <a:t>The option means more cash or less debt is on the balance sheet</a:t>
            </a:r>
          </a:p>
          <a:p>
            <a:pPr>
              <a:lnSpc>
                <a:spcPct val="90000"/>
              </a:lnSpc>
            </a:pPr>
            <a:r>
              <a:rPr lang="en-US" altLang="en-US" sz="1600"/>
              <a:t>Consider two companies that are identical except that one pays employees with stock options</a:t>
            </a:r>
          </a:p>
          <a:p>
            <a:pPr lvl="1">
              <a:lnSpc>
                <a:spcPct val="90000"/>
              </a:lnSpc>
            </a:pPr>
            <a:r>
              <a:rPr lang="en-US" altLang="en-US" sz="1600"/>
              <a:t>The enterprise value of the two companies should be the same</a:t>
            </a:r>
          </a:p>
          <a:p>
            <a:pPr lvl="1">
              <a:lnSpc>
                <a:spcPct val="90000"/>
              </a:lnSpc>
            </a:pPr>
            <a:r>
              <a:rPr lang="en-US" altLang="en-US" sz="1600"/>
              <a:t>One company has more cash which becomes a reduction in net debt</a:t>
            </a:r>
          </a:p>
          <a:p>
            <a:pPr lvl="1">
              <a:lnSpc>
                <a:spcPct val="90000"/>
              </a:lnSpc>
            </a:pPr>
            <a:r>
              <a:rPr lang="en-US" altLang="en-US" sz="1600"/>
              <a:t>The second company in the future will have to dilute the existing equity ownership</a:t>
            </a:r>
          </a:p>
          <a:p>
            <a:pPr lvl="1">
              <a:lnSpc>
                <a:spcPct val="90000"/>
              </a:lnSpc>
            </a:pPr>
            <a:r>
              <a:rPr lang="en-US" altLang="en-US" sz="1600"/>
              <a:t>The future dilution should be a reduction in the equity value of the company</a:t>
            </a:r>
          </a:p>
        </p:txBody>
      </p:sp>
    </p:spTree>
  </p:cSld>
  <p:clrMapOvr>
    <a:masterClrMapping/>
  </p:clrMapOvr>
  <p:transition>
    <p:zoom/>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altLang="en-US"/>
              <a:t>Option Example</a:t>
            </a:r>
          </a:p>
        </p:txBody>
      </p:sp>
      <p:sp>
        <p:nvSpPr>
          <p:cNvPr id="115715" name="Rectangle 3"/>
          <p:cNvSpPr>
            <a:spLocks noGrp="1" noChangeArrowheads="1"/>
          </p:cNvSpPr>
          <p:nvPr>
            <p:ph type="body" idx="1"/>
          </p:nvPr>
        </p:nvSpPr>
        <p:spPr/>
        <p:txBody>
          <a:bodyPr/>
          <a:lstStyle/>
          <a:p>
            <a:r>
              <a:rPr lang="en-US" altLang="en-US"/>
              <a:t>We apply the intrinsic value method of accounting for employee stock-based compensation and expense it ratably over the vesting period. We recognize compensation cost for awards on the grant-date fair value of those awards. </a:t>
            </a:r>
          </a:p>
          <a:p>
            <a:endParaRPr lang="en-US" altLang="en-US"/>
          </a:p>
          <a:p>
            <a:endParaRPr lang="en-US" altLang="en-US"/>
          </a:p>
          <a:p>
            <a:endParaRPr lang="en-US" altLang="en-US"/>
          </a:p>
        </p:txBody>
      </p:sp>
      <p:pic>
        <p:nvPicPr>
          <p:cNvPr id="115716"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2895600"/>
            <a:ext cx="5775325"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zoom/>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altLang="en-US"/>
              <a:t>Minority Interest</a:t>
            </a:r>
          </a:p>
        </p:txBody>
      </p:sp>
      <p:sp>
        <p:nvSpPr>
          <p:cNvPr id="116739" name="Rectangle 3"/>
          <p:cNvSpPr>
            <a:spLocks noGrp="1" noChangeArrowheads="1"/>
          </p:cNvSpPr>
          <p:nvPr>
            <p:ph type="body" idx="1"/>
          </p:nvPr>
        </p:nvSpPr>
        <p:spPr/>
        <p:txBody>
          <a:bodyPr/>
          <a:lstStyle/>
          <a:p>
            <a:r>
              <a:rPr lang="en-US" altLang="en-US" sz="1600"/>
              <a:t>Minority interest should be deducted in computing the value of common equity</a:t>
            </a:r>
          </a:p>
          <a:p>
            <a:r>
              <a:rPr lang="en-US" altLang="en-US" sz="1600"/>
              <a:t>The issue is whether the minority interest should be subtracted at market value or at book value</a:t>
            </a:r>
          </a:p>
          <a:p>
            <a:r>
              <a:rPr lang="en-US" altLang="en-US" sz="1600"/>
              <a:t>If the minority interest is significant, the market value should be used rather than the book value.</a:t>
            </a:r>
          </a:p>
          <a:p>
            <a:r>
              <a:rPr lang="en-US" altLang="en-US" sz="1600"/>
              <a:t>Example:</a:t>
            </a:r>
          </a:p>
          <a:p>
            <a:pPr lvl="1"/>
            <a:r>
              <a:rPr lang="en-US" altLang="en-US" sz="1600"/>
              <a:t>Minority interest is 49% of the value of the company</a:t>
            </a:r>
          </a:p>
          <a:p>
            <a:pPr lvl="1"/>
            <a:r>
              <a:rPr lang="en-US" altLang="en-US" sz="1600"/>
              <a:t>The market value of the company is three times the book value</a:t>
            </a:r>
          </a:p>
          <a:p>
            <a:pPr lvl="1"/>
            <a:r>
              <a:rPr lang="en-US" altLang="en-US" sz="1600"/>
              <a:t>The minority interest should also be three times the book value</a:t>
            </a:r>
          </a:p>
        </p:txBody>
      </p:sp>
    </p:spTree>
  </p:cSld>
  <p:clrMapOvr>
    <a:masterClrMapping/>
  </p:clrMapOvr>
  <p:transition>
    <p:zoom/>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altLang="en-US"/>
              <a:t>Derivatives on the Balance Sheet</a:t>
            </a:r>
          </a:p>
        </p:txBody>
      </p:sp>
      <p:sp>
        <p:nvSpPr>
          <p:cNvPr id="117763" name="Rectangle 3"/>
          <p:cNvSpPr>
            <a:spLocks noGrp="1" noChangeArrowheads="1"/>
          </p:cNvSpPr>
          <p:nvPr>
            <p:ph type="body" idx="1"/>
          </p:nvPr>
        </p:nvSpPr>
        <p:spPr/>
        <p:txBody>
          <a:bodyPr/>
          <a:lstStyle/>
          <a:p>
            <a:pPr>
              <a:lnSpc>
                <a:spcPct val="90000"/>
              </a:lnSpc>
            </a:pPr>
            <a:r>
              <a:rPr lang="en-US" altLang="en-US" sz="1600"/>
              <a:t>The treatment of derivatives on the balance sheet depends on the manner in which the derivatives are treated in the cash flow.</a:t>
            </a:r>
          </a:p>
          <a:p>
            <a:pPr>
              <a:lnSpc>
                <a:spcPct val="90000"/>
              </a:lnSpc>
            </a:pPr>
            <a:r>
              <a:rPr lang="en-US" altLang="en-US" sz="1600"/>
              <a:t>Derivatives measure the costs or benefits signing contracts that lock in prices, interest rates or other costs.</a:t>
            </a:r>
          </a:p>
          <a:p>
            <a:pPr>
              <a:lnSpc>
                <a:spcPct val="90000"/>
              </a:lnSpc>
            </a:pPr>
            <a:r>
              <a:rPr lang="en-US" altLang="en-US" sz="1600"/>
              <a:t>If the derivatives are related to operating flows, the treatment depends on how the contracts are treated in the cash flows.  </a:t>
            </a:r>
          </a:p>
          <a:p>
            <a:pPr lvl="1">
              <a:lnSpc>
                <a:spcPct val="90000"/>
              </a:lnSpc>
            </a:pPr>
            <a:r>
              <a:rPr lang="en-US" altLang="en-US" sz="1600"/>
              <a:t>If the contracts are included in the cash flows, the value of the derivatives is in the free cash flow and no adjustment should be made.</a:t>
            </a:r>
          </a:p>
          <a:p>
            <a:pPr lvl="1">
              <a:lnSpc>
                <a:spcPct val="90000"/>
              </a:lnSpc>
            </a:pPr>
            <a:r>
              <a:rPr lang="en-US" altLang="en-US" sz="1600"/>
              <a:t>If the contracts are not included in cash flows, the value should be added or subtracted from the enterprise value</a:t>
            </a:r>
          </a:p>
          <a:p>
            <a:pPr>
              <a:lnSpc>
                <a:spcPct val="90000"/>
              </a:lnSpc>
            </a:pPr>
            <a:r>
              <a:rPr lang="en-US" altLang="en-US" sz="1600"/>
              <a:t>If the derivatives are related to locking in interest rates, the value of the derivatives is analogous to valuing debt at market value and it should be include in the DCF</a:t>
            </a:r>
          </a:p>
        </p:txBody>
      </p:sp>
    </p:spTree>
  </p:cSld>
  <p:clrMapOvr>
    <a:masterClrMapping/>
  </p:clrMapOvr>
  <p:transition>
    <p:zoom/>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029" altLang="en-US"/>
              <a:t>High Interest Rate Debt</a:t>
            </a:r>
          </a:p>
        </p:txBody>
      </p:sp>
      <p:sp>
        <p:nvSpPr>
          <p:cNvPr id="118787" name="Rectangle 3"/>
          <p:cNvSpPr>
            <a:spLocks noGrp="1" noChangeArrowheads="1"/>
          </p:cNvSpPr>
          <p:nvPr>
            <p:ph type="body" idx="1"/>
          </p:nvPr>
        </p:nvSpPr>
        <p:spPr/>
        <p:txBody>
          <a:bodyPr/>
          <a:lstStyle/>
          <a:p>
            <a:pPr>
              <a:lnSpc>
                <a:spcPct val="80000"/>
              </a:lnSpc>
            </a:pPr>
            <a:r>
              <a:rPr lang="en-029" altLang="en-US" sz="1600"/>
              <a:t>Without adjustments high interest rate debt from being a low rated company would:</a:t>
            </a:r>
          </a:p>
          <a:p>
            <a:pPr lvl="1">
              <a:lnSpc>
                <a:spcPct val="80000"/>
              </a:lnSpc>
            </a:pPr>
            <a:r>
              <a:rPr lang="en-029" altLang="en-US" sz="1600"/>
              <a:t>Increase the WACC</a:t>
            </a:r>
          </a:p>
          <a:p>
            <a:pPr lvl="1">
              <a:lnSpc>
                <a:spcPct val="80000"/>
              </a:lnSpc>
            </a:pPr>
            <a:r>
              <a:rPr lang="en-029" altLang="en-US" sz="1600"/>
              <a:t>Result in high value of debt to be subtracted if the valuation is for a M&amp;A transaction where the new owner will have a lower cost of debt</a:t>
            </a:r>
          </a:p>
          <a:p>
            <a:pPr>
              <a:lnSpc>
                <a:spcPct val="80000"/>
              </a:lnSpc>
            </a:pPr>
            <a:r>
              <a:rPr lang="en-029" altLang="en-US" sz="1600"/>
              <a:t>Theory</a:t>
            </a:r>
          </a:p>
          <a:p>
            <a:pPr lvl="1">
              <a:lnSpc>
                <a:spcPct val="80000"/>
              </a:lnSpc>
            </a:pPr>
            <a:r>
              <a:rPr lang="en-029" altLang="en-US" sz="1600"/>
              <a:t>If the cost of debt is higher because of a higher probability of default, the equity holders are receiving this value because they own a call option.  If two companies have the same cash flow and one has more leverage, the enterprise value should not be reduced.  Thus, in theory, the cost of equity should be lower.  The APV where all-equity cost of capital is computed solves this problem.</a:t>
            </a:r>
          </a:p>
          <a:p>
            <a:pPr>
              <a:lnSpc>
                <a:spcPct val="80000"/>
              </a:lnSpc>
            </a:pPr>
            <a:r>
              <a:rPr lang="en-029" altLang="en-US" sz="1600"/>
              <a:t>Practice</a:t>
            </a:r>
          </a:p>
          <a:p>
            <a:pPr lvl="1">
              <a:lnSpc>
                <a:spcPct val="80000"/>
              </a:lnSpc>
            </a:pPr>
            <a:r>
              <a:rPr lang="en-029" altLang="en-US" sz="1600"/>
              <a:t>Do not use the high cost of debt in the WACC and do not adjust the cost of equity</a:t>
            </a:r>
          </a:p>
        </p:txBody>
      </p:sp>
    </p:spTree>
  </p:cSld>
  <p:clrMapOvr>
    <a:masterClrMapping/>
  </p:clrMapOvr>
  <p:transition>
    <p:zoom/>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altLang="en-US"/>
              <a:t>High Coupon Debt </a:t>
            </a:r>
          </a:p>
        </p:txBody>
      </p:sp>
      <p:sp>
        <p:nvSpPr>
          <p:cNvPr id="119811" name="Rectangle 3"/>
          <p:cNvSpPr>
            <a:spLocks noGrp="1" noChangeArrowheads="1"/>
          </p:cNvSpPr>
          <p:nvPr>
            <p:ph type="body" idx="1"/>
          </p:nvPr>
        </p:nvSpPr>
        <p:spPr/>
        <p:txBody>
          <a:bodyPr/>
          <a:lstStyle/>
          <a:p>
            <a:r>
              <a:rPr lang="en-US" altLang="en-US"/>
              <a:t>If the WACC does not have the cost of the high coupon debt (and it should not) then the market value of debt should be subtracted and not the book value</a:t>
            </a:r>
          </a:p>
          <a:p>
            <a:r>
              <a:rPr lang="en-US" altLang="en-US"/>
              <a:t>If two companies have the same free cash flow and one has higher leverage then the other, then the value of the enterprise and the value of the debt and equity together should be the same.</a:t>
            </a:r>
          </a:p>
          <a:p>
            <a:r>
              <a:rPr lang="en-US" altLang="en-US"/>
              <a:t>If the value of debt is reduced for the risk premium, then the value of the equity should be increased to compensate.</a:t>
            </a:r>
          </a:p>
        </p:txBody>
      </p:sp>
    </p:spTree>
  </p:cSld>
  <p:clrMapOvr>
    <a:masterClrMapping/>
  </p:clrMapOvr>
  <p:transition>
    <p:zoom/>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US" altLang="en-US"/>
              <a:t>Assets and Liabilities that Escape DCF Valuation</a:t>
            </a:r>
          </a:p>
        </p:txBody>
      </p:sp>
      <p:sp>
        <p:nvSpPr>
          <p:cNvPr id="120835" name="Rectangle 3"/>
          <p:cNvSpPr>
            <a:spLocks noGrp="1" noChangeArrowheads="1"/>
          </p:cNvSpPr>
          <p:nvPr>
            <p:ph type="body" idx="1"/>
          </p:nvPr>
        </p:nvSpPr>
        <p:spPr/>
        <p:txBody>
          <a:bodyPr/>
          <a:lstStyle/>
          <a:p>
            <a:r>
              <a:rPr lang="en-US" altLang="en-US" sz="1600"/>
              <a:t>Any asset or liability that has no cash flow consequences</a:t>
            </a:r>
          </a:p>
          <a:p>
            <a:r>
              <a:rPr lang="en-US" altLang="en-US" sz="1600"/>
              <a:t>Carefully Analyze the Balance Sheet::</a:t>
            </a:r>
          </a:p>
          <a:p>
            <a:pPr lvl="1"/>
            <a:r>
              <a:rPr lang="en-US" altLang="en-US" sz="1600"/>
              <a:t>Assets </a:t>
            </a:r>
            <a:r>
              <a:rPr lang="en-US" altLang="en-US" sz="1600">
                <a:sym typeface="Wingdings" panose="05000000000000000000" pitchFamily="2" charset="2"/>
              </a:rPr>
              <a:t> Add to Enterprise Value</a:t>
            </a:r>
            <a:endParaRPr lang="en-US" altLang="en-US" sz="1600"/>
          </a:p>
          <a:p>
            <a:pPr lvl="2"/>
            <a:r>
              <a:rPr lang="en-US" altLang="en-US" sz="1400"/>
              <a:t>Un-utilized Land</a:t>
            </a:r>
          </a:p>
          <a:p>
            <a:pPr lvl="2"/>
            <a:r>
              <a:rPr lang="en-US" altLang="en-US" sz="1400"/>
              <a:t>Un-utilized Equipment</a:t>
            </a:r>
          </a:p>
          <a:p>
            <a:pPr lvl="2"/>
            <a:r>
              <a:rPr lang="en-US" altLang="en-US" sz="1400"/>
              <a:t>Legal Claims</a:t>
            </a:r>
          </a:p>
          <a:p>
            <a:pPr lvl="1"/>
            <a:r>
              <a:rPr lang="en-US" altLang="en-US" sz="1600"/>
              <a:t>Liabilities </a:t>
            </a:r>
            <a:r>
              <a:rPr lang="en-US" altLang="en-US" sz="1600">
                <a:sym typeface="Wingdings" panose="05000000000000000000" pitchFamily="2" charset="2"/>
              </a:rPr>
              <a:t> Subtract From Enterprise Value</a:t>
            </a:r>
            <a:endParaRPr lang="en-US" altLang="en-US" sz="1600"/>
          </a:p>
          <a:p>
            <a:pPr lvl="2"/>
            <a:r>
              <a:rPr lang="en-US" altLang="en-US" sz="1400"/>
              <a:t>Environmental</a:t>
            </a:r>
          </a:p>
          <a:p>
            <a:pPr lvl="2"/>
            <a:r>
              <a:rPr lang="en-US" altLang="en-US" sz="1400"/>
              <a:t>Contract Provisions</a:t>
            </a:r>
          </a:p>
          <a:p>
            <a:pPr lvl="2"/>
            <a:r>
              <a:rPr lang="en-US" altLang="en-US" sz="1400"/>
              <a:t>Unrecorded unfunded Liabilities</a:t>
            </a:r>
          </a:p>
          <a:p>
            <a:pPr lvl="2"/>
            <a:r>
              <a:rPr lang="en-US" altLang="en-US" sz="1400"/>
              <a:t>Net Pension Liabilities not Funded</a:t>
            </a:r>
          </a:p>
        </p:txBody>
      </p:sp>
    </p:spTree>
  </p:cSld>
  <p:clrMapOvr>
    <a:masterClrMapping/>
  </p:clrMapOvr>
  <p:transition>
    <p:zoom/>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altLang="en-US"/>
              <a:t>Unfunded Pension Liabilities </a:t>
            </a:r>
          </a:p>
        </p:txBody>
      </p:sp>
      <p:sp>
        <p:nvSpPr>
          <p:cNvPr id="121859" name="Rectangle 3"/>
          <p:cNvSpPr>
            <a:spLocks noGrp="1" noChangeArrowheads="1"/>
          </p:cNvSpPr>
          <p:nvPr>
            <p:ph type="body" idx="1"/>
          </p:nvPr>
        </p:nvSpPr>
        <p:spPr/>
        <p:txBody>
          <a:bodyPr/>
          <a:lstStyle/>
          <a:p>
            <a:r>
              <a:rPr lang="en-US" altLang="en-US" sz="1600"/>
              <a:t>Defined benefit versus defined contribution</a:t>
            </a:r>
          </a:p>
          <a:p>
            <a:pPr lvl="1"/>
            <a:r>
              <a:rPr lang="en-US" altLang="en-US" sz="1600"/>
              <a:t>No issue with defined contribution since contribution covers future obligations and there is no future obligation that is not covered</a:t>
            </a:r>
          </a:p>
          <a:p>
            <a:pPr lvl="1"/>
            <a:r>
              <a:rPr lang="en-US" altLang="en-US" sz="1600"/>
              <a:t>Defined benefit plan can lead to requirements to fund that are not included in investment reserves</a:t>
            </a:r>
          </a:p>
          <a:p>
            <a:pPr lvl="1"/>
            <a:r>
              <a:rPr lang="en-US" altLang="en-US" sz="1600"/>
              <a:t>Difference between investment reserves and pension requirements is unfunded liability or asset</a:t>
            </a:r>
          </a:p>
          <a:p>
            <a:pPr lvl="1"/>
            <a:r>
              <a:rPr lang="en-US" altLang="en-US" sz="1600"/>
              <a:t>Unfunded liability is like debt – it will have to be replaced by getting cash through issuing debt or equity</a:t>
            </a:r>
          </a:p>
          <a:p>
            <a:pPr lvl="2"/>
            <a:r>
              <a:rPr lang="en-US" altLang="en-US" sz="1400"/>
              <a:t>If a company runs a defined-benefit pension plan for its employees, it must fund the plan each year.  If the company funds its plan faster then expenses dictate, the company can recognise a portion of the excess assets on the balance sheet.</a:t>
            </a:r>
          </a:p>
        </p:txBody>
      </p:sp>
      <p:sp>
        <p:nvSpPr>
          <p:cNvPr id="121860" name="Text Box 5"/>
          <p:cNvSpPr txBox="1">
            <a:spLocks noChangeArrowheads="1"/>
          </p:cNvSpPr>
          <p:nvPr/>
        </p:nvSpPr>
        <p:spPr bwMode="auto">
          <a:xfrm>
            <a:off x="7696200" y="2438400"/>
            <a:ext cx="1143000" cy="155257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If the liability is included in operating expenses, then no adjustment may be necessary</a:t>
            </a:r>
          </a:p>
        </p:txBody>
      </p:sp>
    </p:spTree>
  </p:cSld>
  <p:clrMapOvr>
    <a:masterClrMapping/>
  </p:clrMapOvr>
  <p:transition>
    <p:zoom/>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n-US" altLang="en-US"/>
              <a:t>Under-Funded or Over-Funded Pension Obligations - Example</a:t>
            </a:r>
          </a:p>
        </p:txBody>
      </p:sp>
      <p:sp>
        <p:nvSpPr>
          <p:cNvPr id="122883" name="Rectangle 3"/>
          <p:cNvSpPr>
            <a:spLocks noGrp="1" noChangeArrowheads="1"/>
          </p:cNvSpPr>
          <p:nvPr>
            <p:ph type="body" idx="1"/>
          </p:nvPr>
        </p:nvSpPr>
        <p:spPr/>
        <p:txBody>
          <a:bodyPr/>
          <a:lstStyle/>
          <a:p>
            <a:r>
              <a:rPr lang="en-US" altLang="en-US"/>
              <a:t>Balanced</a:t>
            </a:r>
          </a:p>
          <a:p>
            <a:pPr lvl="1"/>
            <a:r>
              <a:rPr lang="en-US" altLang="en-US"/>
              <a:t>Accrue expense as deposit into fund and accumulate pension fund sufficient to pay all obligations</a:t>
            </a:r>
          </a:p>
          <a:p>
            <a:pPr lvl="2"/>
            <a:r>
              <a:rPr lang="en-US" altLang="en-US"/>
              <a:t>Deposits to pension fund equal the accrued expense</a:t>
            </a:r>
          </a:p>
          <a:p>
            <a:pPr lvl="2"/>
            <a:r>
              <a:rPr lang="en-US" altLang="en-US"/>
              <a:t>Pension liability for future payments equals pension fund</a:t>
            </a:r>
          </a:p>
          <a:p>
            <a:pPr lvl="2"/>
            <a:endParaRPr lang="en-US" altLang="en-US"/>
          </a:p>
        </p:txBody>
      </p:sp>
      <p:pic>
        <p:nvPicPr>
          <p:cNvPr id="1228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733800"/>
            <a:ext cx="719137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a:t>Just Like Debt, Equity Cash Flow is the Present Value of Cash Flows with Intermediate Cash and Terminal Cash</a:t>
            </a:r>
          </a:p>
        </p:txBody>
      </p:sp>
      <p:sp>
        <p:nvSpPr>
          <p:cNvPr id="14339" name="Content Placeholder 2"/>
          <p:cNvSpPr>
            <a:spLocks noGrp="1"/>
          </p:cNvSpPr>
          <p:nvPr>
            <p:ph idx="1"/>
          </p:nvPr>
        </p:nvSpPr>
        <p:spPr/>
        <p:txBody>
          <a:bodyPr/>
          <a:lstStyle/>
          <a:p>
            <a:r>
              <a:rPr lang="en-US" altLang="en-US" sz="1400"/>
              <a:t>Equity Value = ∑ Present Value (Equity Cash Flow, Discounted at Cost of Equity)</a:t>
            </a:r>
            <a:endParaRPr lang="en-JM" altLang="en-US" sz="1400"/>
          </a:p>
          <a:p>
            <a:r>
              <a:rPr lang="en-US" altLang="en-US"/>
              <a:t>Assuming that no dividends are realized on an investment and the stock will be sold in 10 years producing a value of 200 and that the risk premium on the investment is 5.5%, the value of equity is computed in a similar manner as the value of debt illustrated below.</a:t>
            </a:r>
            <a:endParaRPr lang="en-JM" altLang="en-US"/>
          </a:p>
        </p:txBody>
      </p:sp>
      <p:pic>
        <p:nvPicPr>
          <p:cNvPr id="1434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886200"/>
            <a:ext cx="27432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altLang="en-US"/>
              <a:t>Over-Funded Pension Obligations - Example</a:t>
            </a:r>
          </a:p>
        </p:txBody>
      </p:sp>
      <p:sp>
        <p:nvSpPr>
          <p:cNvPr id="123907" name="Rectangle 3"/>
          <p:cNvSpPr>
            <a:spLocks noGrp="1" noChangeArrowheads="1"/>
          </p:cNvSpPr>
          <p:nvPr>
            <p:ph type="body" idx="1"/>
          </p:nvPr>
        </p:nvSpPr>
        <p:spPr/>
        <p:txBody>
          <a:bodyPr/>
          <a:lstStyle/>
          <a:p>
            <a:r>
              <a:rPr lang="en-US" altLang="en-US"/>
              <a:t>Establish a fund before obligations arise</a:t>
            </a:r>
          </a:p>
          <a:p>
            <a:pPr lvl="2"/>
            <a:r>
              <a:rPr lang="en-US" altLang="en-US"/>
              <a:t>No need to make cash deposits into fund</a:t>
            </a:r>
          </a:p>
          <a:p>
            <a:pPr lvl="2"/>
            <a:r>
              <a:rPr lang="en-US" altLang="en-US"/>
              <a:t>Pension liability for future payments still is operating expense in EBITDA but not requiring cash deposits</a:t>
            </a:r>
          </a:p>
          <a:p>
            <a:pPr lvl="2"/>
            <a:endParaRPr lang="en-US" altLang="en-US"/>
          </a:p>
        </p:txBody>
      </p:sp>
      <p:pic>
        <p:nvPicPr>
          <p:cNvPr id="12390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200400"/>
            <a:ext cx="6553200" cy="275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zoom/>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altLang="en-US"/>
              <a:t>Under-Funded Pension Obligations - Example</a:t>
            </a:r>
          </a:p>
        </p:txBody>
      </p:sp>
      <p:sp>
        <p:nvSpPr>
          <p:cNvPr id="124931" name="Rectangle 3"/>
          <p:cNvSpPr>
            <a:spLocks noGrp="1" noChangeArrowheads="1"/>
          </p:cNvSpPr>
          <p:nvPr>
            <p:ph type="body" idx="1"/>
          </p:nvPr>
        </p:nvSpPr>
        <p:spPr/>
        <p:txBody>
          <a:bodyPr/>
          <a:lstStyle/>
          <a:p>
            <a:r>
              <a:rPr lang="en-US" altLang="en-US"/>
              <a:t>Revise example to include current obligations</a:t>
            </a:r>
          </a:p>
          <a:p>
            <a:pPr lvl="2"/>
            <a:r>
              <a:rPr lang="en-US" altLang="en-US"/>
              <a:t>Fund has not been established for obligations</a:t>
            </a:r>
          </a:p>
          <a:p>
            <a:pPr lvl="2"/>
            <a:r>
              <a:rPr lang="en-US" altLang="en-US"/>
              <a:t>Need to use cash to pay for obligations; this cash not a part of EBITDA</a:t>
            </a:r>
          </a:p>
          <a:p>
            <a:pPr lvl="2"/>
            <a:endParaRPr lang="en-US" altLang="en-US"/>
          </a:p>
        </p:txBody>
      </p:sp>
      <p:pic>
        <p:nvPicPr>
          <p:cNvPr id="12493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048000"/>
            <a:ext cx="6967538"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zoom/>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4"/>
          <p:cNvSpPr>
            <a:spLocks noGrp="1" noChangeArrowheads="1"/>
          </p:cNvSpPr>
          <p:nvPr>
            <p:ph type="ctrTitle"/>
          </p:nvPr>
        </p:nvSpPr>
        <p:spPr>
          <a:xfrm>
            <a:off x="762000" y="4724400"/>
            <a:ext cx="7772400" cy="990600"/>
          </a:xfrm>
          <a:ln>
            <a:miter lim="800000"/>
            <a:headEnd/>
            <a:tailEnd/>
          </a:ln>
        </p:spPr>
        <p:txBody>
          <a:bodyPr/>
          <a:lstStyle/>
          <a:p>
            <a:r>
              <a:rPr lang="en-US" altLang="en-US"/>
              <a:t>Valuation Using Multiples</a:t>
            </a:r>
          </a:p>
        </p:txBody>
      </p:sp>
    </p:spTree>
  </p:cSld>
  <p:clrMapOvr>
    <a:masterClrMapping/>
  </p:clrMapOvr>
  <p:transition>
    <p:zoom/>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n-US" altLang="en-US"/>
              <a:t>Advantages and Disadvantages of Multiples</a:t>
            </a:r>
          </a:p>
        </p:txBody>
      </p:sp>
      <p:sp>
        <p:nvSpPr>
          <p:cNvPr id="126979" name="Rectangle 4"/>
          <p:cNvSpPr>
            <a:spLocks noGrp="1" noChangeArrowheads="1"/>
          </p:cNvSpPr>
          <p:nvPr>
            <p:ph type="body" sz="half" idx="1"/>
          </p:nvPr>
        </p:nvSpPr>
        <p:spPr>
          <a:xfrm>
            <a:off x="457200" y="1600200"/>
            <a:ext cx="3771900" cy="4114800"/>
          </a:xfrm>
        </p:spPr>
        <p:txBody>
          <a:bodyPr/>
          <a:lstStyle/>
          <a:p>
            <a:pPr>
              <a:lnSpc>
                <a:spcPct val="90000"/>
              </a:lnSpc>
            </a:pPr>
            <a:r>
              <a:rPr lang="en-US" altLang="en-US" sz="1600"/>
              <a:t>Advantages</a:t>
            </a:r>
          </a:p>
          <a:p>
            <a:pPr marL="508000" lvl="1" indent="-161925">
              <a:lnSpc>
                <a:spcPct val="90000"/>
              </a:lnSpc>
            </a:pPr>
            <a:r>
              <a:rPr lang="en-US" altLang="en-US" sz="1600"/>
              <a:t>Objective – does not require discount rate of terminal value</a:t>
            </a:r>
          </a:p>
          <a:p>
            <a:pPr marL="508000" lvl="1" indent="-161925">
              <a:lnSpc>
                <a:spcPct val="90000"/>
              </a:lnSpc>
            </a:pPr>
            <a:r>
              <a:rPr lang="en-US" altLang="en-US" sz="1600"/>
              <a:t>Simple – does not require elaborate forecast</a:t>
            </a:r>
          </a:p>
          <a:p>
            <a:pPr marL="508000" lvl="1" indent="-161925">
              <a:lnSpc>
                <a:spcPct val="90000"/>
              </a:lnSpc>
            </a:pPr>
            <a:r>
              <a:rPr lang="en-US" altLang="en-US" sz="1600"/>
              <a:t>Flexible – can use alternative multiples and make adjustments to the multiples</a:t>
            </a:r>
          </a:p>
          <a:p>
            <a:pPr marL="508000" lvl="1" indent="-161925">
              <a:lnSpc>
                <a:spcPct val="90000"/>
              </a:lnSpc>
            </a:pPr>
            <a:r>
              <a:rPr lang="en-US" altLang="en-US" sz="1600"/>
              <a:t>Theoretically correct – consistent with DCF method if there are stable cash flows and constant growth – FCF/(k-g).</a:t>
            </a:r>
          </a:p>
        </p:txBody>
      </p:sp>
      <p:sp>
        <p:nvSpPr>
          <p:cNvPr id="126980" name="Rectangle 5"/>
          <p:cNvSpPr>
            <a:spLocks noGrp="1" noChangeArrowheads="1"/>
          </p:cNvSpPr>
          <p:nvPr>
            <p:ph type="body" sz="half" idx="2"/>
          </p:nvPr>
        </p:nvSpPr>
        <p:spPr>
          <a:xfrm>
            <a:off x="4381500" y="1524000"/>
            <a:ext cx="4152900" cy="4191000"/>
          </a:xfrm>
        </p:spPr>
        <p:txBody>
          <a:bodyPr/>
          <a:lstStyle/>
          <a:p>
            <a:r>
              <a:rPr lang="en-US" altLang="en-US" sz="1600"/>
              <a:t>Disadvantages</a:t>
            </a:r>
          </a:p>
          <a:p>
            <a:pPr marL="508000" lvl="1" indent="-160338"/>
            <a:r>
              <a:rPr lang="en-US" altLang="en-US" sz="1600"/>
              <a:t>Valuation depends on opinions of others and not the underlying drivers of value.</a:t>
            </a:r>
          </a:p>
          <a:p>
            <a:pPr marL="508000" lvl="1" indent="-160338"/>
            <a:r>
              <a:rPr lang="en-US" altLang="en-US" sz="1600"/>
              <a:t>Too simple: Does not account for prospective changes in cash flow</a:t>
            </a:r>
          </a:p>
          <a:p>
            <a:pPr marL="508000" lvl="1" indent="-160338"/>
            <a:r>
              <a:rPr lang="en-US" altLang="en-US" sz="1600"/>
              <a:t>Accounting Based:  Depends on accounting adjustments in EBITDA, earnings</a:t>
            </a:r>
          </a:p>
          <a:p>
            <a:pPr marL="508000" lvl="1" indent="-160338"/>
            <a:r>
              <a:rPr lang="en-US" altLang="en-US" sz="1600"/>
              <a:t>Timing Problems: Changing expectations affect multiples and using multiples from different time periods can cause problems.</a:t>
            </a:r>
          </a:p>
          <a:p>
            <a:pPr marL="508000" lvl="1" indent="-160338"/>
            <a:endParaRPr lang="en-US" altLang="en-US" sz="1600"/>
          </a:p>
        </p:txBody>
      </p:sp>
      <p:sp>
        <p:nvSpPr>
          <p:cNvPr id="126981" name="Text Box 6"/>
          <p:cNvSpPr txBox="1">
            <a:spLocks noChangeArrowheads="1"/>
          </p:cNvSpPr>
          <p:nvPr/>
        </p:nvSpPr>
        <p:spPr bwMode="auto">
          <a:xfrm>
            <a:off x="457200" y="5029200"/>
            <a:ext cx="4191000" cy="73025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sz="1400"/>
              <a:t>There are reasons similar companies in an industry should have different multiples because of ROIC and growth – this must be understood</a:t>
            </a:r>
          </a:p>
        </p:txBody>
      </p:sp>
    </p:spTree>
  </p:cSld>
  <p:clrMapOvr>
    <a:masterClrMapping/>
  </p:clrMapOvr>
  <p:transition>
    <p:zoom/>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p:cNvSpPr>
            <a:spLocks noGrp="1"/>
          </p:cNvSpPr>
          <p:nvPr>
            <p:ph type="title"/>
          </p:nvPr>
        </p:nvSpPr>
        <p:spPr/>
        <p:txBody>
          <a:bodyPr/>
          <a:lstStyle/>
          <a:p>
            <a:r>
              <a:rPr lang="en-US" altLang="en-US"/>
              <a:t>Equity Analysis – Target Prices</a:t>
            </a:r>
          </a:p>
        </p:txBody>
      </p:sp>
      <p:sp>
        <p:nvSpPr>
          <p:cNvPr id="128003" name="Content Placeholder 2"/>
          <p:cNvSpPr>
            <a:spLocks noGrp="1"/>
          </p:cNvSpPr>
          <p:nvPr>
            <p:ph idx="1"/>
          </p:nvPr>
        </p:nvSpPr>
        <p:spPr/>
        <p:txBody>
          <a:bodyPr/>
          <a:lstStyle/>
          <a:p>
            <a:r>
              <a:rPr lang="en-US" altLang="en-US" b="1" i="1"/>
              <a:t>Equity Research Analyst Price Targets Analysis</a:t>
            </a:r>
            <a:r>
              <a:rPr lang="en-US" altLang="en-US"/>
              <a:t> </a:t>
            </a:r>
          </a:p>
          <a:p>
            <a:r>
              <a:rPr lang="en-US" altLang="en-US" sz="1400"/>
              <a:t>Morgan Stanley reviewed and analyzed future public market trading price targets for Wyeth’s common stock and Pfizer’s common stock prepared and published by equity research analysts. These targets reflect each analyst’s estimate of the future public market trading price of Wyeth’s common stock and Pfizer’s common stock. Morgan Stanley noted that the range of equity analyst price targets of Wyeth’s common stock was between approximately $33 and $48 per share. </a:t>
            </a:r>
            <a:r>
              <a:rPr lang="en-US" altLang="en-US" sz="1400" b="1"/>
              <a:t>Morgan Stanley further calculated that using a cost of equity of 8.5% and a discount period of one year, the present value of the equity analyst price target range for Wyeth’s common stock was approximately $30 to $44 per share,</a:t>
            </a:r>
            <a:r>
              <a:rPr lang="en-US" altLang="en-US" sz="1400"/>
              <a:t> with a mean target price of $40.82 and a median target price of $40.00. Morgan Stanley noted that the merger consideration had an implied value of $50.19 per share of Wyeth’s common stock based upon $17.45 per share of Pfizer common stock, the closing price of Pfizer’s common stock on January 23, 2009, the last trading day prior to announcement of the proposed merger. </a:t>
            </a:r>
          </a:p>
          <a:p>
            <a:endParaRPr lang="en-US" altLang="en-US" sz="1400"/>
          </a:p>
        </p:txBody>
      </p:sp>
    </p:spTree>
  </p:cSld>
  <p:clrMapOvr>
    <a:masterClrMapping/>
  </p:clrMapOvr>
  <p:transition>
    <p:zoom/>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altLang="en-US"/>
              <a:t>Example of Problems with Relative Valuation – Housing Prices</a:t>
            </a:r>
          </a:p>
        </p:txBody>
      </p:sp>
      <p:sp>
        <p:nvSpPr>
          <p:cNvPr id="129027" name="Rectangle 3"/>
          <p:cNvSpPr>
            <a:spLocks noGrp="1" noChangeArrowheads="1"/>
          </p:cNvSpPr>
          <p:nvPr>
            <p:ph type="body" idx="1"/>
          </p:nvPr>
        </p:nvSpPr>
        <p:spPr/>
        <p:txBody>
          <a:bodyPr/>
          <a:lstStyle/>
          <a:p>
            <a:r>
              <a:rPr lang="en-US" altLang="en-US"/>
              <a:t>During the housing bubble, appraisers would use the value of similar transactions to estimate the value of properties</a:t>
            </a:r>
          </a:p>
          <a:p>
            <a:pPr lvl="1"/>
            <a:r>
              <a:rPr lang="en-US" altLang="en-US"/>
              <a:t>Appraisers would have a lot of tricks and make biased estimates by using houses with relatively high value and ignoring those with lower value (if they did not make high estimates, they would not be hired)</a:t>
            </a:r>
          </a:p>
          <a:p>
            <a:pPr lvl="1"/>
            <a:r>
              <a:rPr lang="en-US" altLang="en-US"/>
              <a:t>The fundamentals of housing value from evaluating the income levels relative to the house price, the trends in housing or the demand and supply of housing were ignored.</a:t>
            </a:r>
          </a:p>
          <a:p>
            <a:pPr lvl="1"/>
            <a:r>
              <a:rPr lang="en-US" altLang="en-US"/>
              <a:t>This lead to absurd valuations.</a:t>
            </a:r>
          </a:p>
          <a:p>
            <a:pPr lvl="1"/>
            <a:endParaRPr lang="en-US" altLang="en-US"/>
          </a:p>
        </p:txBody>
      </p:sp>
    </p:spTree>
  </p:cSld>
  <p:clrMapOvr>
    <a:masterClrMapping/>
  </p:clrMapOvr>
  <p:transition>
    <p:zoom/>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altLang="en-US"/>
              <a:t>Valuation from Multiples</a:t>
            </a:r>
          </a:p>
        </p:txBody>
      </p:sp>
      <p:sp>
        <p:nvSpPr>
          <p:cNvPr id="130051" name="Rectangle 3"/>
          <p:cNvSpPr>
            <a:spLocks noGrp="1" noChangeArrowheads="1"/>
          </p:cNvSpPr>
          <p:nvPr>
            <p:ph type="body" idx="1"/>
          </p:nvPr>
        </p:nvSpPr>
        <p:spPr>
          <a:xfrm>
            <a:off x="762000" y="1295400"/>
            <a:ext cx="7620000" cy="4572000"/>
          </a:xfrm>
        </p:spPr>
        <p:txBody>
          <a:bodyPr/>
          <a:lstStyle/>
          <a:p>
            <a:pPr>
              <a:lnSpc>
                <a:spcPct val="90000"/>
              </a:lnSpc>
            </a:pPr>
            <a:r>
              <a:rPr lang="en-US" altLang="en-US" sz="1400"/>
              <a:t>Valuation from multiples is known as relative valuation because valuation is compared to other companies and not to fundamental cash flows.</a:t>
            </a:r>
          </a:p>
          <a:p>
            <a:pPr>
              <a:lnSpc>
                <a:spcPct val="90000"/>
              </a:lnSpc>
            </a:pPr>
            <a:r>
              <a:rPr lang="en-US" altLang="en-US" sz="1400"/>
              <a:t>A measure of value is standardized by earnings or something else</a:t>
            </a:r>
          </a:p>
          <a:p>
            <a:pPr lvl="1">
              <a:lnSpc>
                <a:spcPct val="90000"/>
              </a:lnSpc>
            </a:pPr>
            <a:r>
              <a:rPr lang="en-US" altLang="en-US" sz="1400"/>
              <a:t>Financial Multiples</a:t>
            </a:r>
          </a:p>
          <a:p>
            <a:pPr lvl="2">
              <a:lnSpc>
                <a:spcPct val="90000"/>
              </a:lnSpc>
            </a:pPr>
            <a:r>
              <a:rPr lang="en-US" altLang="en-US" sz="1200"/>
              <a:t>P/E Ratio</a:t>
            </a:r>
          </a:p>
          <a:p>
            <a:pPr lvl="2">
              <a:lnSpc>
                <a:spcPct val="90000"/>
              </a:lnSpc>
            </a:pPr>
            <a:r>
              <a:rPr lang="en-US" altLang="en-US" sz="1200"/>
              <a:t>EV/EBITDA</a:t>
            </a:r>
          </a:p>
          <a:p>
            <a:pPr lvl="2">
              <a:lnSpc>
                <a:spcPct val="90000"/>
              </a:lnSpc>
            </a:pPr>
            <a:r>
              <a:rPr lang="en-US" altLang="en-US" sz="1200"/>
              <a:t>Price/Book</a:t>
            </a:r>
          </a:p>
          <a:p>
            <a:pPr lvl="1">
              <a:lnSpc>
                <a:spcPct val="90000"/>
              </a:lnSpc>
            </a:pPr>
            <a:r>
              <a:rPr lang="en-US" altLang="en-US" sz="1400"/>
              <a:t>Industry Specific</a:t>
            </a:r>
          </a:p>
          <a:p>
            <a:pPr lvl="2">
              <a:lnSpc>
                <a:spcPct val="90000"/>
              </a:lnSpc>
            </a:pPr>
            <a:r>
              <a:rPr lang="en-US" altLang="en-US" sz="1200"/>
              <a:t>Value/Oil Reserve</a:t>
            </a:r>
          </a:p>
          <a:p>
            <a:pPr lvl="2">
              <a:lnSpc>
                <a:spcPct val="90000"/>
              </a:lnSpc>
            </a:pPr>
            <a:r>
              <a:rPr lang="en-US" altLang="en-US" sz="1200"/>
              <a:t>Value/Subscriber</a:t>
            </a:r>
          </a:p>
          <a:p>
            <a:pPr lvl="2">
              <a:lnSpc>
                <a:spcPct val="90000"/>
              </a:lnSpc>
            </a:pPr>
            <a:r>
              <a:rPr lang="en-US" altLang="en-US" sz="1200"/>
              <a:t>Value/Square Foot</a:t>
            </a:r>
          </a:p>
          <a:p>
            <a:pPr lvl="1">
              <a:lnSpc>
                <a:spcPct val="90000"/>
              </a:lnSpc>
            </a:pPr>
            <a:r>
              <a:rPr lang="en-US" altLang="en-US" sz="1400"/>
              <a:t>Issues</a:t>
            </a:r>
          </a:p>
          <a:p>
            <a:pPr lvl="2">
              <a:lnSpc>
                <a:spcPct val="90000"/>
              </a:lnSpc>
            </a:pPr>
            <a:r>
              <a:rPr lang="en-US" altLang="en-US" sz="1200"/>
              <a:t>Where to find the multiple data and comparable companies</a:t>
            </a:r>
          </a:p>
          <a:p>
            <a:pPr lvl="2">
              <a:lnSpc>
                <a:spcPct val="90000"/>
              </a:lnSpc>
            </a:pPr>
            <a:r>
              <a:rPr lang="en-US" altLang="en-US" sz="1200"/>
              <a:t>What income or cash flow base to use</a:t>
            </a:r>
          </a:p>
          <a:p>
            <a:pPr lvl="2">
              <a:lnSpc>
                <a:spcPct val="90000"/>
              </a:lnSpc>
            </a:pPr>
            <a:r>
              <a:rPr lang="en-US" altLang="en-US" sz="1200"/>
              <a:t>Discounts for lack of marketability</a:t>
            </a:r>
          </a:p>
        </p:txBody>
      </p:sp>
    </p:spTree>
  </p:cSld>
  <p:clrMapOvr>
    <a:masterClrMapping/>
  </p:clrMapOvr>
  <p:transition>
    <p:zoom/>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n-US" altLang="en-US"/>
              <a:t>Mechanics of Multiples</a:t>
            </a:r>
          </a:p>
        </p:txBody>
      </p:sp>
      <p:sp>
        <p:nvSpPr>
          <p:cNvPr id="131075" name="Rectangle 3"/>
          <p:cNvSpPr>
            <a:spLocks noGrp="1" noChangeArrowheads="1"/>
          </p:cNvSpPr>
          <p:nvPr>
            <p:ph type="body" idx="1"/>
          </p:nvPr>
        </p:nvSpPr>
        <p:spPr/>
        <p:txBody>
          <a:bodyPr/>
          <a:lstStyle/>
          <a:p>
            <a:pPr marL="342900" indent="-342900">
              <a:lnSpc>
                <a:spcPct val="80000"/>
              </a:lnSpc>
            </a:pPr>
            <a:r>
              <a:rPr lang="en-US" altLang="en-US" sz="1600"/>
              <a:t>Find market multiple from comparable companies</a:t>
            </a:r>
          </a:p>
          <a:p>
            <a:pPr marL="742950" lvl="1" indent="-285750">
              <a:lnSpc>
                <a:spcPct val="80000"/>
              </a:lnSpc>
            </a:pPr>
            <a:r>
              <a:rPr lang="en-US" altLang="en-US" sz="1600"/>
              <a:t>Rarely are there truly comparable companies</a:t>
            </a:r>
          </a:p>
          <a:p>
            <a:pPr marL="742950" lvl="1" indent="-285750">
              <a:lnSpc>
                <a:spcPct val="80000"/>
              </a:lnSpc>
            </a:pPr>
            <a:r>
              <a:rPr lang="en-US" altLang="en-US" sz="1600"/>
              <a:t>Understand economics that drive multiples (growth rate, cost of capital and return)</a:t>
            </a:r>
          </a:p>
          <a:p>
            <a:pPr marL="342900" indent="-342900">
              <a:lnSpc>
                <a:spcPct val="80000"/>
              </a:lnSpc>
            </a:pPr>
            <a:r>
              <a:rPr lang="en-US" altLang="en-US" sz="1600"/>
              <a:t>P/E Ratio (forward versus trailing)</a:t>
            </a:r>
          </a:p>
          <a:p>
            <a:pPr marL="1143000" lvl="2" indent="-228600">
              <a:lnSpc>
                <a:spcPct val="80000"/>
              </a:lnSpc>
            </a:pPr>
            <a:r>
              <a:rPr lang="en-US" altLang="en-US" sz="1400"/>
              <a:t>Value/Share = P/E x Projected EPS</a:t>
            </a:r>
          </a:p>
          <a:p>
            <a:pPr marL="1143000" lvl="2" indent="-228600">
              <a:lnSpc>
                <a:spcPct val="80000"/>
              </a:lnSpc>
            </a:pPr>
            <a:r>
              <a:rPr lang="en-US" altLang="en-US" sz="1400"/>
              <a:t>P/E trailing and forward multiples</a:t>
            </a:r>
          </a:p>
          <a:p>
            <a:pPr marL="342900" indent="-342900">
              <a:lnSpc>
                <a:spcPct val="80000"/>
              </a:lnSpc>
            </a:pPr>
            <a:r>
              <a:rPr lang="en-US" altLang="en-US" sz="1600"/>
              <a:t>Market to Book</a:t>
            </a:r>
          </a:p>
          <a:p>
            <a:pPr marL="1143000" lvl="2" indent="-228600">
              <a:lnSpc>
                <a:spcPct val="80000"/>
              </a:lnSpc>
            </a:pPr>
            <a:r>
              <a:rPr lang="en-US" altLang="en-US" sz="1400"/>
              <a:t>Value/Share = Market to Book Ratio x Book Value/Share</a:t>
            </a:r>
          </a:p>
          <a:p>
            <a:pPr marL="342900" indent="-342900">
              <a:lnSpc>
                <a:spcPct val="80000"/>
              </a:lnSpc>
            </a:pPr>
            <a:r>
              <a:rPr lang="en-US" altLang="en-US" sz="1600"/>
              <a:t>EV/EBITDA</a:t>
            </a:r>
          </a:p>
          <a:p>
            <a:pPr marL="1143000" lvl="2" indent="-228600">
              <a:lnSpc>
                <a:spcPct val="80000"/>
              </a:lnSpc>
            </a:pPr>
            <a:r>
              <a:rPr lang="en-US" altLang="en-US" sz="1400"/>
              <a:t>Value/Share = (EV/EBITDA x EBITDA – Debt) divided by shares</a:t>
            </a:r>
          </a:p>
          <a:p>
            <a:pPr marL="342900" indent="-342900">
              <a:lnSpc>
                <a:spcPct val="80000"/>
              </a:lnSpc>
            </a:pPr>
            <a:r>
              <a:rPr lang="en-US" altLang="en-US" sz="1600"/>
              <a:t>P/E and M/B use equity cash flow; EV/EBITDA uses free cash flow</a:t>
            </a:r>
          </a:p>
        </p:txBody>
      </p:sp>
      <p:sp>
        <p:nvSpPr>
          <p:cNvPr id="131076" name="Text Box 4"/>
          <p:cNvSpPr txBox="1">
            <a:spLocks noChangeArrowheads="1"/>
          </p:cNvSpPr>
          <p:nvPr/>
        </p:nvSpPr>
        <p:spPr bwMode="auto">
          <a:xfrm>
            <a:off x="5181600" y="2667000"/>
            <a:ext cx="3124200" cy="45720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In the long-term P/E ratios tend to revert to a mean of 15.0</a:t>
            </a:r>
          </a:p>
        </p:txBody>
      </p:sp>
    </p:spTree>
  </p:cSld>
  <p:clrMapOvr>
    <a:masterClrMapping/>
  </p:clrMapOvr>
  <p:transition>
    <p:zoom/>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altLang="en-US"/>
              <a:t>More Valuation Examples – Adjustments to Multiples</a:t>
            </a:r>
          </a:p>
        </p:txBody>
      </p:sp>
      <p:sp>
        <p:nvSpPr>
          <p:cNvPr id="132099" name="Rectangle 3"/>
          <p:cNvSpPr>
            <a:spLocks noGrp="1" noChangeArrowheads="1"/>
          </p:cNvSpPr>
          <p:nvPr>
            <p:ph type="body" idx="1"/>
          </p:nvPr>
        </p:nvSpPr>
        <p:spPr/>
        <p:txBody>
          <a:bodyPr/>
          <a:lstStyle/>
          <a:p>
            <a:r>
              <a:rPr lang="en-US" altLang="en-US"/>
              <a:t>Here the multiple is adjusted for risk and the dividends are accounted for in computing the rate of return</a:t>
            </a:r>
          </a:p>
          <a:p>
            <a:endParaRPr lang="en-US" altLang="en-US"/>
          </a:p>
        </p:txBody>
      </p:sp>
      <p:pic>
        <p:nvPicPr>
          <p:cNvPr id="132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590800"/>
            <a:ext cx="5638800" cy="241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zoom/>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altLang="en-US"/>
              <a:t>Relate Multiples to Growth in a Crude Way</a:t>
            </a:r>
          </a:p>
        </p:txBody>
      </p:sp>
      <p:sp>
        <p:nvSpPr>
          <p:cNvPr id="133123" name="Rectangle 3"/>
          <p:cNvSpPr>
            <a:spLocks noGrp="1" noChangeArrowheads="1"/>
          </p:cNvSpPr>
          <p:nvPr>
            <p:ph type="body" idx="1"/>
          </p:nvPr>
        </p:nvSpPr>
        <p:spPr/>
        <p:txBody>
          <a:bodyPr/>
          <a:lstStyle/>
          <a:p>
            <a:r>
              <a:rPr lang="en-US" altLang="en-US"/>
              <a:t>The multiples depend on assessment of growth as illustrated by the quote below</a:t>
            </a:r>
          </a:p>
          <a:p>
            <a:endParaRPr lang="en-US" altLang="en-US"/>
          </a:p>
        </p:txBody>
      </p:sp>
      <p:pic>
        <p:nvPicPr>
          <p:cNvPr id="133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438400"/>
            <a:ext cx="79248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33125" name="Text Box 5"/>
          <p:cNvSpPr txBox="1">
            <a:spLocks noChangeArrowheads="1"/>
          </p:cNvSpPr>
          <p:nvPr/>
        </p:nvSpPr>
        <p:spPr bwMode="auto">
          <a:xfrm>
            <a:off x="2057400" y="4038600"/>
            <a:ext cx="4038600" cy="63976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Theory of growth and multiples – depends on long-term growth more than short-term growth.  Also depends greatly on the cost of capital.</a:t>
            </a:r>
          </a:p>
        </p:txBody>
      </p:sp>
    </p:spTree>
  </p:cSld>
  <p:clrMapOvr>
    <a:masterClrMapping/>
  </p:clrMapOvr>
  <p:transition>
    <p:zo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a:t>Gordon’s Model and Valuation</a:t>
            </a:r>
          </a:p>
        </p:txBody>
      </p:sp>
      <p:sp>
        <p:nvSpPr>
          <p:cNvPr id="15363" name="Rectangle 3"/>
          <p:cNvSpPr>
            <a:spLocks noGrp="1" noChangeArrowheads="1"/>
          </p:cNvSpPr>
          <p:nvPr>
            <p:ph type="body" idx="1"/>
          </p:nvPr>
        </p:nvSpPr>
        <p:spPr/>
        <p:txBody>
          <a:bodyPr/>
          <a:lstStyle/>
          <a:p>
            <a:r>
              <a:rPr lang="en-US" altLang="en-US"/>
              <a:t>Gordon’s model is</a:t>
            </a:r>
          </a:p>
          <a:p>
            <a:r>
              <a:rPr lang="en-US" altLang="en-US"/>
              <a:t>P</a:t>
            </a:r>
            <a:r>
              <a:rPr lang="en-US" altLang="en-US" baseline="-25000"/>
              <a:t>0</a:t>
            </a:r>
            <a:r>
              <a:rPr lang="en-US" altLang="en-US"/>
              <a:t> = D</a:t>
            </a:r>
            <a:r>
              <a:rPr lang="en-US" altLang="en-US" baseline="-25000"/>
              <a:t>1</a:t>
            </a:r>
            <a:r>
              <a:rPr lang="en-US" altLang="en-US"/>
              <a:t>/(k-g)</a:t>
            </a:r>
          </a:p>
          <a:p>
            <a:r>
              <a:rPr lang="en-US" altLang="en-US"/>
              <a:t>Example</a:t>
            </a:r>
          </a:p>
          <a:p>
            <a:endParaRPr lang="en-US" altLang="en-US"/>
          </a:p>
          <a:p>
            <a:endParaRPr lang="en-US" altLang="en-US"/>
          </a:p>
          <a:p>
            <a:endParaRPr lang="en-US" altLang="en-US"/>
          </a:p>
          <a:p>
            <a:endParaRPr lang="en-US" altLang="en-US"/>
          </a:p>
          <a:p>
            <a:endParaRPr lang="en-US" altLang="en-US"/>
          </a:p>
        </p:txBody>
      </p:sp>
      <p:pic>
        <p:nvPicPr>
          <p:cNvPr id="15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590800"/>
            <a:ext cx="7648575"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153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4267200"/>
            <a:ext cx="45720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zoom/>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US" altLang="en-US"/>
              <a:t>Real World Examples of Bad Practice</a:t>
            </a:r>
          </a:p>
        </p:txBody>
      </p:sp>
      <p:sp>
        <p:nvSpPr>
          <p:cNvPr id="134147" name="Rectangle 3"/>
          <p:cNvSpPr>
            <a:spLocks noGrp="1" noChangeArrowheads="1"/>
          </p:cNvSpPr>
          <p:nvPr>
            <p:ph type="body" idx="1"/>
          </p:nvPr>
        </p:nvSpPr>
        <p:spPr/>
        <p:txBody>
          <a:bodyPr/>
          <a:lstStyle/>
          <a:p>
            <a:r>
              <a:rPr lang="en-US" altLang="en-US"/>
              <a:t>Invalid comparable companies</a:t>
            </a:r>
          </a:p>
          <a:p>
            <a:r>
              <a:rPr lang="en-US" altLang="en-US"/>
              <a:t>Logical comparisons</a:t>
            </a:r>
          </a:p>
          <a:p>
            <a:endParaRPr lang="en-US" altLang="en-US"/>
          </a:p>
        </p:txBody>
      </p:sp>
      <p:pic>
        <p:nvPicPr>
          <p:cNvPr id="134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81200"/>
            <a:ext cx="6886575" cy="371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34149" name="Text Box 5"/>
          <p:cNvSpPr txBox="1">
            <a:spLocks noChangeArrowheads="1"/>
          </p:cNvSpPr>
          <p:nvPr/>
        </p:nvSpPr>
        <p:spPr bwMode="auto">
          <a:xfrm>
            <a:off x="4800600" y="4495800"/>
            <a:ext cx="3657600" cy="8223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Sample should have similar WACC and growth rates and therefore be in the same industry and have the same kind of risks.  Note difference in size and difference in company profile.</a:t>
            </a:r>
          </a:p>
        </p:txBody>
      </p:sp>
      <p:sp>
        <p:nvSpPr>
          <p:cNvPr id="134150" name="Line 6"/>
          <p:cNvSpPr>
            <a:spLocks noChangeShapeType="1"/>
          </p:cNvSpPr>
          <p:nvPr/>
        </p:nvSpPr>
        <p:spPr bwMode="auto">
          <a:xfrm flipH="1" flipV="1">
            <a:off x="1143000" y="3733800"/>
            <a:ext cx="3429000" cy="1143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34151" name="Text Box 8"/>
          <p:cNvSpPr txBox="1">
            <a:spLocks noChangeArrowheads="1"/>
          </p:cNvSpPr>
          <p:nvPr/>
        </p:nvSpPr>
        <p:spPr bwMode="auto">
          <a:xfrm>
            <a:off x="5715000" y="1066800"/>
            <a:ext cx="2438400" cy="8223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Comparison of equity value (P) to EBITDA compares value after debt to income before interest – favors companies with less debt</a:t>
            </a:r>
          </a:p>
        </p:txBody>
      </p:sp>
      <p:sp>
        <p:nvSpPr>
          <p:cNvPr id="134152" name="Line 9"/>
          <p:cNvSpPr>
            <a:spLocks noChangeShapeType="1"/>
          </p:cNvSpPr>
          <p:nvPr/>
        </p:nvSpPr>
        <p:spPr bwMode="auto">
          <a:xfrm flipH="1">
            <a:off x="5334000" y="1905000"/>
            <a:ext cx="1066800" cy="9906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n-US" altLang="en-US"/>
              <a:t>Examples of Valuation with Multiples from Analyst Reports</a:t>
            </a:r>
          </a:p>
        </p:txBody>
      </p:sp>
      <p:sp>
        <p:nvSpPr>
          <p:cNvPr id="135171" name="Rectangle 3"/>
          <p:cNvSpPr>
            <a:spLocks noGrp="1" noChangeArrowheads="1"/>
          </p:cNvSpPr>
          <p:nvPr>
            <p:ph type="body" idx="1"/>
          </p:nvPr>
        </p:nvSpPr>
        <p:spPr/>
        <p:txBody>
          <a:bodyPr/>
          <a:lstStyle/>
          <a:p>
            <a:r>
              <a:rPr lang="en-US" altLang="en-US"/>
              <a:t>Note how the industry multiples are used and then adjusted for risk and growth.  The multiple is adjusted for growth, risk and rate of return.</a:t>
            </a:r>
          </a:p>
          <a:p>
            <a:endParaRPr lang="en-US" altLang="en-US"/>
          </a:p>
        </p:txBody>
      </p:sp>
      <p:pic>
        <p:nvPicPr>
          <p:cNvPr id="135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514600"/>
            <a:ext cx="752475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135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419600"/>
            <a:ext cx="8286750"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zoom/>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altLang="en-US"/>
              <a:t>Use of Multiples in Valuation</a:t>
            </a:r>
          </a:p>
        </p:txBody>
      </p:sp>
      <p:pic>
        <p:nvPicPr>
          <p:cNvPr id="136195" name="Picture 3" descr="y28254y28254z00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295400"/>
            <a:ext cx="6315075" cy="473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196" name="Text Box 4"/>
          <p:cNvSpPr txBox="1">
            <a:spLocks noChangeArrowheads="1"/>
          </p:cNvSpPr>
          <p:nvPr/>
        </p:nvSpPr>
        <p:spPr bwMode="auto">
          <a:xfrm>
            <a:off x="7315200" y="1981200"/>
            <a:ext cx="1524000" cy="8223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The red bars from the DCF valuation are compared to market date</a:t>
            </a:r>
          </a:p>
        </p:txBody>
      </p:sp>
      <p:sp>
        <p:nvSpPr>
          <p:cNvPr id="136197" name="Line 5"/>
          <p:cNvSpPr>
            <a:spLocks noChangeShapeType="1"/>
          </p:cNvSpPr>
          <p:nvPr/>
        </p:nvSpPr>
        <p:spPr bwMode="auto">
          <a:xfrm flipH="1">
            <a:off x="6858000" y="2438400"/>
            <a:ext cx="457200" cy="9906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36198" name="Line 6"/>
          <p:cNvSpPr>
            <a:spLocks noChangeShapeType="1"/>
          </p:cNvSpPr>
          <p:nvPr/>
        </p:nvSpPr>
        <p:spPr bwMode="auto">
          <a:xfrm flipH="1">
            <a:off x="5486400" y="2362200"/>
            <a:ext cx="1752600" cy="16002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36199" name="Text Box 7"/>
          <p:cNvSpPr txBox="1">
            <a:spLocks noChangeArrowheads="1"/>
          </p:cNvSpPr>
          <p:nvPr/>
        </p:nvSpPr>
        <p:spPr bwMode="auto">
          <a:xfrm>
            <a:off x="7315200" y="3733800"/>
            <a:ext cx="1600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endParaRPr lang="en-US" altLang="en-US"/>
          </a:p>
        </p:txBody>
      </p:sp>
      <p:sp>
        <p:nvSpPr>
          <p:cNvPr id="136200" name="Text Box 8"/>
          <p:cNvSpPr txBox="1">
            <a:spLocks noChangeArrowheads="1"/>
          </p:cNvSpPr>
          <p:nvPr/>
        </p:nvSpPr>
        <p:spPr bwMode="auto">
          <a:xfrm>
            <a:off x="7315200" y="3581400"/>
            <a:ext cx="1447800" cy="146367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Should be able to explain difference from:</a:t>
            </a:r>
          </a:p>
          <a:p>
            <a:pPr>
              <a:spcBef>
                <a:spcPct val="50000"/>
              </a:spcBef>
              <a:buFontTx/>
              <a:buAutoNum type="arabicPeriod"/>
            </a:pPr>
            <a:r>
              <a:rPr lang="en-US" altLang="en-US"/>
              <a:t>Growth</a:t>
            </a:r>
          </a:p>
          <a:p>
            <a:pPr>
              <a:spcBef>
                <a:spcPct val="50000"/>
              </a:spcBef>
            </a:pPr>
            <a:r>
              <a:rPr lang="en-US" altLang="en-US"/>
              <a:t>2. WACC</a:t>
            </a:r>
          </a:p>
          <a:p>
            <a:pPr>
              <a:spcBef>
                <a:spcPct val="50000"/>
              </a:spcBef>
            </a:pPr>
            <a:r>
              <a:rPr lang="en-US" altLang="en-US"/>
              <a:t>3. ROIC</a:t>
            </a:r>
          </a:p>
        </p:txBody>
      </p:sp>
    </p:spTree>
  </p:cSld>
  <p:clrMapOvr>
    <a:masterClrMapping/>
  </p:clrMapOvr>
  <p:transition>
    <p:zoom/>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altLang="en-US"/>
              <a:t>Illustration of Some Multiples</a:t>
            </a:r>
          </a:p>
        </p:txBody>
      </p:sp>
      <p:sp>
        <p:nvSpPr>
          <p:cNvPr id="137219" name="Rectangle 3"/>
          <p:cNvSpPr>
            <a:spLocks noGrp="1" noChangeArrowheads="1"/>
          </p:cNvSpPr>
          <p:nvPr>
            <p:ph type="body" sz="half" idx="1"/>
          </p:nvPr>
        </p:nvSpPr>
        <p:spPr>
          <a:xfrm>
            <a:off x="762000" y="4038600"/>
            <a:ext cx="3467100" cy="1676400"/>
          </a:xfrm>
        </p:spPr>
        <p:txBody>
          <a:bodyPr/>
          <a:lstStyle/>
          <a:p>
            <a:r>
              <a:rPr lang="en-US" altLang="en-US" sz="1600"/>
              <a:t>Multiples for a couple companies are shown below</a:t>
            </a:r>
          </a:p>
          <a:p>
            <a:endParaRPr lang="en-US" altLang="en-US" sz="1600"/>
          </a:p>
        </p:txBody>
      </p:sp>
      <p:pic>
        <p:nvPicPr>
          <p:cNvPr id="13722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641475"/>
            <a:ext cx="7239000"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37221" name="Text Box 6"/>
          <p:cNvSpPr txBox="1">
            <a:spLocks noChangeArrowheads="1"/>
          </p:cNvSpPr>
          <p:nvPr/>
        </p:nvSpPr>
        <p:spPr bwMode="auto">
          <a:xfrm>
            <a:off x="1371600" y="5105400"/>
            <a:ext cx="3733800" cy="45720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Which multiple best reflects value for the various companies – note the EV/EBITDA is most stable</a:t>
            </a:r>
          </a:p>
        </p:txBody>
      </p:sp>
      <p:pic>
        <p:nvPicPr>
          <p:cNvPr id="137222" name="Picture 7"/>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257800" y="3733800"/>
            <a:ext cx="3467100" cy="2154238"/>
          </a:xfrm>
          <a:noFill/>
        </p:spPr>
      </p:pic>
    </p:spTree>
  </p:cSld>
  <p:clrMapOvr>
    <a:masterClrMapping/>
  </p:clrMapOvr>
  <p:transition>
    <p:zoom/>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altLang="en-US"/>
              <a:t>EV/EBITDA Multiples in LBO’s</a:t>
            </a:r>
          </a:p>
        </p:txBody>
      </p:sp>
      <p:pic>
        <p:nvPicPr>
          <p:cNvPr id="138243"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189038" y="1524000"/>
            <a:ext cx="6232525" cy="4191000"/>
          </a:xfrm>
          <a:noFill/>
        </p:spPr>
      </p:pic>
    </p:spTree>
  </p:cSld>
  <p:clrMapOvr>
    <a:masterClrMapping/>
  </p:clrMapOvr>
  <p:transition>
    <p:zoom/>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US" altLang="en-US"/>
              <a:t>EV/EBITDA by Size and Type</a:t>
            </a:r>
          </a:p>
        </p:txBody>
      </p:sp>
      <p:pic>
        <p:nvPicPr>
          <p:cNvPr id="139267"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762000" y="1558925"/>
            <a:ext cx="7086600" cy="4121150"/>
          </a:xfrm>
          <a:noFill/>
        </p:spPr>
      </p:pic>
    </p:spTree>
  </p:cSld>
  <p:clrMapOvr>
    <a:masterClrMapping/>
  </p:clrMapOvr>
  <p:transition>
    <p:zoom/>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altLang="en-US"/>
              <a:t>EV/EBITDA by Industry</a:t>
            </a:r>
          </a:p>
        </p:txBody>
      </p:sp>
      <p:pic>
        <p:nvPicPr>
          <p:cNvPr id="140291"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371600" y="1417638"/>
            <a:ext cx="6373813" cy="4476750"/>
          </a:xfrm>
          <a:noFill/>
        </p:spPr>
      </p:pic>
    </p:spTree>
  </p:cSld>
  <p:clrMapOvr>
    <a:masterClrMapping/>
  </p:clrMapOvr>
  <p:transition>
    <p:zoom/>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n-US" altLang="en-US"/>
              <a:t>Which Multiple to Use</a:t>
            </a:r>
          </a:p>
        </p:txBody>
      </p:sp>
      <p:sp>
        <p:nvSpPr>
          <p:cNvPr id="141315" name="Rectangle 3"/>
          <p:cNvSpPr>
            <a:spLocks noGrp="1" noChangeArrowheads="1"/>
          </p:cNvSpPr>
          <p:nvPr>
            <p:ph type="body" idx="1"/>
          </p:nvPr>
        </p:nvSpPr>
        <p:spPr/>
        <p:txBody>
          <a:bodyPr/>
          <a:lstStyle/>
          <a:p>
            <a:pPr>
              <a:lnSpc>
                <a:spcPct val="90000"/>
              </a:lnSpc>
            </a:pPr>
            <a:r>
              <a:rPr lang="en-US" altLang="en-US" sz="1400"/>
              <a:t>Valuation from multiples uses information from other companies</a:t>
            </a:r>
          </a:p>
          <a:p>
            <a:pPr>
              <a:lnSpc>
                <a:spcPct val="90000"/>
              </a:lnSpc>
            </a:pPr>
            <a:r>
              <a:rPr lang="en-US" altLang="en-US" sz="1400"/>
              <a:t>It is relevant when the company is already in a steady state situation and there is no reason to expect that you can improve estimates of EBITDA or Earnings</a:t>
            </a:r>
          </a:p>
          <a:p>
            <a:pPr>
              <a:lnSpc>
                <a:spcPct val="90000"/>
              </a:lnSpc>
            </a:pPr>
            <a:r>
              <a:rPr lang="en-US" altLang="en-US" sz="1400"/>
              <a:t>One of the challenges is to understand which multiple works in which situation:</a:t>
            </a:r>
          </a:p>
          <a:p>
            <a:pPr lvl="1">
              <a:lnSpc>
                <a:spcPct val="90000"/>
              </a:lnSpc>
            </a:pPr>
            <a:r>
              <a:rPr lang="en-US" altLang="en-US" sz="1400"/>
              <a:t>Leveraged Buyout</a:t>
            </a:r>
          </a:p>
          <a:p>
            <a:pPr lvl="2">
              <a:lnSpc>
                <a:spcPct val="90000"/>
              </a:lnSpc>
            </a:pPr>
            <a:r>
              <a:rPr lang="en-US" altLang="en-US" sz="1200"/>
              <a:t>EV/EBITDA is used</a:t>
            </a:r>
          </a:p>
          <a:p>
            <a:pPr lvl="3">
              <a:lnSpc>
                <a:spcPct val="90000"/>
              </a:lnSpc>
            </a:pPr>
            <a:r>
              <a:rPr lang="en-US" altLang="en-US" sz="1200"/>
              <a:t>Changes in the common equity ratio</a:t>
            </a:r>
          </a:p>
          <a:p>
            <a:pPr lvl="3">
              <a:lnSpc>
                <a:spcPct val="90000"/>
              </a:lnSpc>
            </a:pPr>
            <a:r>
              <a:rPr lang="en-US" altLang="en-US" sz="1200"/>
              <a:t>Intangible assets make book value inappropriate</a:t>
            </a:r>
          </a:p>
          <a:p>
            <a:pPr lvl="3">
              <a:lnSpc>
                <a:spcPct val="90000"/>
              </a:lnSpc>
            </a:pPr>
            <a:r>
              <a:rPr lang="en-US" altLang="en-US" sz="1200"/>
              <a:t>Different leverage makes P/E difficult</a:t>
            </a:r>
          </a:p>
          <a:p>
            <a:pPr lvl="1">
              <a:lnSpc>
                <a:spcPct val="90000"/>
              </a:lnSpc>
            </a:pPr>
            <a:r>
              <a:rPr lang="en-US" altLang="en-US" sz="1400"/>
              <a:t>Banks/Insurance</a:t>
            </a:r>
          </a:p>
          <a:p>
            <a:pPr lvl="2">
              <a:lnSpc>
                <a:spcPct val="90000"/>
              </a:lnSpc>
            </a:pPr>
            <a:r>
              <a:rPr lang="en-US" altLang="en-US" sz="1200"/>
              <a:t>Market/Book may be best</a:t>
            </a:r>
          </a:p>
          <a:p>
            <a:pPr lvl="3">
              <a:lnSpc>
                <a:spcPct val="90000"/>
              </a:lnSpc>
            </a:pPr>
            <a:r>
              <a:rPr lang="en-US" altLang="en-US" sz="1200"/>
              <a:t>Not many intangible assets, so book value is meaningful</a:t>
            </a:r>
          </a:p>
          <a:p>
            <a:pPr lvl="3">
              <a:lnSpc>
                <a:spcPct val="90000"/>
              </a:lnSpc>
            </a:pPr>
            <a:r>
              <a:rPr lang="en-US" altLang="en-US" sz="1200"/>
              <a:t>Book value is the value of loans which is adjusted with loan loss provisions</a:t>
            </a:r>
          </a:p>
          <a:p>
            <a:pPr lvl="3">
              <a:lnSpc>
                <a:spcPct val="90000"/>
              </a:lnSpc>
            </a:pPr>
            <a:r>
              <a:rPr lang="en-US" altLang="en-US" sz="1200"/>
              <a:t>Cost of capital and financing is very important because of the cost of deposits</a:t>
            </a:r>
          </a:p>
        </p:txBody>
      </p:sp>
    </p:spTree>
  </p:cSld>
  <p:clrMapOvr>
    <a:masterClrMapping/>
  </p:clrMapOvr>
  <p:transition>
    <p:zoom/>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n-US" altLang="en-US"/>
              <a:t>Multiples - Summary</a:t>
            </a:r>
          </a:p>
        </p:txBody>
      </p:sp>
      <p:sp>
        <p:nvSpPr>
          <p:cNvPr id="142339" name="Rectangle 3"/>
          <p:cNvSpPr>
            <a:spLocks noGrp="1" noChangeArrowheads="1"/>
          </p:cNvSpPr>
          <p:nvPr>
            <p:ph type="body" idx="1"/>
          </p:nvPr>
        </p:nvSpPr>
        <p:spPr/>
        <p:txBody>
          <a:bodyPr/>
          <a:lstStyle/>
          <a:p>
            <a:r>
              <a:rPr lang="en-US" altLang="en-US" sz="1600"/>
              <a:t>Useful sanity check for valuation from other methods</a:t>
            </a:r>
          </a:p>
          <a:p>
            <a:r>
              <a:rPr lang="en-US" altLang="en-US" sz="1600"/>
              <a:t>Use multiples to avoid subjective forecasts</a:t>
            </a:r>
          </a:p>
          <a:p>
            <a:r>
              <a:rPr lang="en-US" altLang="en-US" sz="1600"/>
              <a:t>Among other things, well done multiple that accounts for</a:t>
            </a:r>
          </a:p>
          <a:p>
            <a:pPr lvl="1"/>
            <a:r>
              <a:rPr lang="en-US" altLang="en-US" sz="1600"/>
              <a:t>Accounting differences</a:t>
            </a:r>
          </a:p>
          <a:p>
            <a:pPr lvl="1"/>
            <a:r>
              <a:rPr lang="en-US" altLang="en-US" sz="1600"/>
              <a:t>Inflation effects</a:t>
            </a:r>
          </a:p>
          <a:p>
            <a:pPr lvl="1"/>
            <a:r>
              <a:rPr lang="en-US" altLang="en-US" sz="1600"/>
              <a:t>Cyclicality</a:t>
            </a:r>
          </a:p>
          <a:p>
            <a:r>
              <a:rPr lang="en-US" altLang="en-US" sz="1600"/>
              <a:t>Use appropriate comparable samples</a:t>
            </a:r>
          </a:p>
          <a:p>
            <a:r>
              <a:rPr lang="en-US" altLang="en-US" sz="1600"/>
              <a:t>Use forward P/E rather than trailing</a:t>
            </a:r>
          </a:p>
          <a:p>
            <a:r>
              <a:rPr lang="en-US" altLang="en-US" sz="1600"/>
              <a:t>Comprehensive analysis of multiples is similar to forecast</a:t>
            </a:r>
          </a:p>
          <a:p>
            <a:r>
              <a:rPr lang="en-US" altLang="en-US" sz="1600"/>
              <a:t>Use forecasts to explain why multiples are different for a specific company</a:t>
            </a:r>
          </a:p>
        </p:txBody>
      </p:sp>
      <p:sp>
        <p:nvSpPr>
          <p:cNvPr id="142340" name="Text Box 4"/>
          <p:cNvSpPr txBox="1">
            <a:spLocks noChangeArrowheads="1"/>
          </p:cNvSpPr>
          <p:nvPr/>
        </p:nvSpPr>
        <p:spPr bwMode="auto">
          <a:xfrm>
            <a:off x="6248400" y="1676400"/>
            <a:ext cx="2362200" cy="219551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When you compute the terminal value using </a:t>
            </a:r>
          </a:p>
          <a:p>
            <a:pPr>
              <a:spcBef>
                <a:spcPct val="50000"/>
              </a:spcBef>
            </a:pPr>
            <a:r>
              <a:rPr lang="en-US" altLang="en-US"/>
              <a:t>CF x (1+g)/(k-g)</a:t>
            </a:r>
          </a:p>
          <a:p>
            <a:pPr>
              <a:spcBef>
                <a:spcPct val="50000"/>
              </a:spcBef>
            </a:pPr>
            <a:r>
              <a:rPr lang="en-US" altLang="en-US"/>
              <a:t>Compute the implied </a:t>
            </a:r>
          </a:p>
          <a:p>
            <a:pPr>
              <a:spcBef>
                <a:spcPct val="50000"/>
              </a:spcBef>
            </a:pPr>
            <a:r>
              <a:rPr lang="en-US" altLang="en-US"/>
              <a:t>EV/EBITDA from the data</a:t>
            </a:r>
          </a:p>
          <a:p>
            <a:pPr>
              <a:spcBef>
                <a:spcPct val="50000"/>
              </a:spcBef>
            </a:pPr>
            <a:endParaRPr lang="en-US" altLang="en-US"/>
          </a:p>
          <a:p>
            <a:pPr>
              <a:spcBef>
                <a:spcPct val="50000"/>
              </a:spcBef>
            </a:pPr>
            <a:r>
              <a:rPr lang="en-US" altLang="en-US"/>
              <a:t>Also compute the implied P/E and the implied EV/EBITDA when computing the DCF</a:t>
            </a:r>
          </a:p>
        </p:txBody>
      </p:sp>
    </p:spTree>
  </p:cSld>
  <p:clrMapOvr>
    <a:masterClrMapping/>
  </p:clrMapOvr>
  <p:transition>
    <p:zoom/>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US" altLang="en-US" sz="2200"/>
              <a:t>Price to Earnings and Other Statistics</a:t>
            </a:r>
          </a:p>
        </p:txBody>
      </p:sp>
      <p:graphicFrame>
        <p:nvGraphicFramePr>
          <p:cNvPr id="3069955" name="Group 3"/>
          <p:cNvGraphicFramePr>
            <a:graphicFrameLocks noGrp="1"/>
          </p:cNvGraphicFramePr>
          <p:nvPr/>
        </p:nvGraphicFramePr>
        <p:xfrm>
          <a:off x="1524000" y="2214563"/>
          <a:ext cx="5994400" cy="3151187"/>
        </p:xfrm>
        <a:graphic>
          <a:graphicData uri="http://schemas.openxmlformats.org/drawingml/2006/table">
            <a:tbl>
              <a:tblPr/>
              <a:tblGrid>
                <a:gridCol w="1795463">
                  <a:extLst>
                    <a:ext uri="{9D8B030D-6E8A-4147-A177-3AD203B41FA5}">
                      <a16:colId xmlns:a16="http://schemas.microsoft.com/office/drawing/2014/main" val="20000"/>
                    </a:ext>
                  </a:extLst>
                </a:gridCol>
                <a:gridCol w="846137">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838200">
                  <a:extLst>
                    <a:ext uri="{9D8B030D-6E8A-4147-A177-3AD203B41FA5}">
                      <a16:colId xmlns:a16="http://schemas.microsoft.com/office/drawing/2014/main" val="20003"/>
                    </a:ext>
                  </a:extLst>
                </a:gridCol>
                <a:gridCol w="838200">
                  <a:extLst>
                    <a:ext uri="{9D8B030D-6E8A-4147-A177-3AD203B41FA5}">
                      <a16:colId xmlns:a16="http://schemas.microsoft.com/office/drawing/2014/main" val="20004"/>
                    </a:ext>
                  </a:extLst>
                </a:gridCol>
                <a:gridCol w="838200">
                  <a:extLst>
                    <a:ext uri="{9D8B030D-6E8A-4147-A177-3AD203B41FA5}">
                      <a16:colId xmlns:a16="http://schemas.microsoft.com/office/drawing/2014/main" val="20005"/>
                    </a:ext>
                  </a:extLst>
                </a:gridCol>
              </a:tblGrid>
              <a:tr h="419100">
                <a:tc>
                  <a:txBody>
                    <a:bodyPr/>
                    <a:lstStyle/>
                    <a:p>
                      <a:pPr marL="0" marR="0" lvl="0" indent="0" algn="l" defTabSz="992188" rtl="0" eaLnBrk="0" fontAlgn="base" latinLnBrk="0" hangingPunct="0">
                        <a:lnSpc>
                          <a:spcPct val="100000"/>
                        </a:lnSpc>
                        <a:spcBef>
                          <a:spcPct val="20000"/>
                        </a:spcBef>
                        <a:spcAft>
                          <a:spcPct val="50000"/>
                        </a:spcAft>
                        <a:buClrTx/>
                        <a:buSzTx/>
                        <a:buFontTx/>
                        <a:buNone/>
                        <a:tabLst/>
                      </a:pPr>
                      <a:endParaRPr kumimoji="0" lang="en-US" sz="1200" b="0" i="0" u="none" strike="noStrike" cap="none" normalizeH="0" baseline="0" dirty="0">
                        <a:ln>
                          <a:noFill/>
                        </a:ln>
                        <a:solidFill>
                          <a:schemeClr val="tx1"/>
                        </a:solidFill>
                        <a:effectLst/>
                        <a:latin typeface="Arial" charset="0"/>
                      </a:endParaRP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sm" len="sm"/>
                      <a:tailEnd type="none" w="sm" len="sm"/>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1985</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sm" len="sm"/>
                      <a:tailEnd type="none" w="sm" len="sm"/>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1990</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sm" len="sm"/>
                      <a:tailEnd type="none" w="sm" len="sm"/>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1995</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sm" len="sm"/>
                      <a:tailEnd type="none" w="sm" len="sm"/>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2000</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sm" len="sm"/>
                      <a:tailEnd type="none" w="sm" len="sm"/>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2006</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sm" len="sm"/>
                      <a:tailEnd type="none" w="sm" len="sm"/>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11200">
                <a:tc>
                  <a:txBody>
                    <a:bodyPr/>
                    <a:lstStyle/>
                    <a:p>
                      <a:pPr marL="0" marR="0" lvl="0" indent="0" algn="l"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P/E Ratios</a:t>
                      </a:r>
                    </a:p>
                    <a:p>
                      <a:pPr marL="0" marR="0" lvl="0" indent="0" algn="l"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S&amp;P 500</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endParaRPr kumimoji="0" lang="en-US" sz="1200" b="0" i="0" u="none" strike="noStrike" cap="none" normalizeH="0" baseline="0" dirty="0">
                        <a:ln>
                          <a:noFill/>
                        </a:ln>
                        <a:solidFill>
                          <a:schemeClr val="tx1"/>
                        </a:solidFill>
                        <a:effectLst/>
                        <a:latin typeface="Arial" charset="0"/>
                      </a:endParaRPr>
                    </a:p>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11.5</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endParaRPr kumimoji="0" lang="en-US" sz="1200" b="0" i="0" u="none" strike="noStrike" cap="none" normalizeH="0" baseline="0" dirty="0">
                        <a:ln>
                          <a:noFill/>
                        </a:ln>
                        <a:solidFill>
                          <a:schemeClr val="tx1"/>
                        </a:solidFill>
                        <a:effectLst/>
                        <a:latin typeface="Arial" charset="0"/>
                      </a:endParaRPr>
                    </a:p>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15.2</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endParaRPr kumimoji="0" lang="en-US" sz="1200" b="0" i="0" u="none" strike="noStrike" cap="none" normalizeH="0" baseline="0" dirty="0">
                        <a:ln>
                          <a:noFill/>
                        </a:ln>
                        <a:solidFill>
                          <a:schemeClr val="tx1"/>
                        </a:solidFill>
                        <a:effectLst/>
                        <a:latin typeface="Arial" charset="0"/>
                      </a:endParaRPr>
                    </a:p>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16.5</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endParaRPr kumimoji="0" lang="en-US" sz="1200" b="0" i="0" u="none" strike="noStrike" cap="none" normalizeH="0" baseline="0" dirty="0">
                        <a:ln>
                          <a:noFill/>
                        </a:ln>
                        <a:solidFill>
                          <a:schemeClr val="tx1"/>
                        </a:solidFill>
                        <a:effectLst/>
                        <a:latin typeface="Arial" charset="0"/>
                      </a:endParaRPr>
                    </a:p>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28.6</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endParaRPr kumimoji="0" lang="en-US" sz="1200" b="0" i="0" u="none" strike="noStrike" cap="none" normalizeH="0" baseline="0" dirty="0">
                        <a:ln>
                          <a:noFill/>
                        </a:ln>
                        <a:solidFill>
                          <a:schemeClr val="tx1"/>
                        </a:solidFill>
                        <a:effectLst/>
                        <a:latin typeface="Arial" charset="0"/>
                      </a:endParaRPr>
                    </a:p>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16.0</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11200">
                <a:tc>
                  <a:txBody>
                    <a:bodyPr/>
                    <a:lstStyle/>
                    <a:p>
                      <a:pPr marL="0" marR="0" lvl="0" indent="0" algn="l"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Dividend Yields</a:t>
                      </a:r>
                    </a:p>
                    <a:p>
                      <a:pPr marL="0" marR="0" lvl="0" indent="0" algn="l"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S&amp;P 500</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endParaRPr kumimoji="0" lang="en-US" sz="1200" b="0" i="0" u="none" strike="noStrike" cap="none" normalizeH="0" baseline="0" dirty="0">
                        <a:ln>
                          <a:noFill/>
                        </a:ln>
                        <a:solidFill>
                          <a:schemeClr val="tx1"/>
                        </a:solidFill>
                        <a:effectLst/>
                        <a:latin typeface="Arial" charset="0"/>
                      </a:endParaRPr>
                    </a:p>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3.9%</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endParaRPr kumimoji="0" lang="en-US" sz="1200" b="0" i="0" u="none" strike="noStrike" cap="none" normalizeH="0" baseline="0" dirty="0">
                        <a:ln>
                          <a:noFill/>
                        </a:ln>
                        <a:solidFill>
                          <a:schemeClr val="tx1"/>
                        </a:solidFill>
                        <a:effectLst/>
                        <a:latin typeface="Arial" charset="0"/>
                      </a:endParaRPr>
                    </a:p>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3.7%</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endParaRPr kumimoji="0" lang="en-US" sz="1200" b="0" i="0" u="none" strike="noStrike" cap="none" normalizeH="0" baseline="0" dirty="0">
                        <a:ln>
                          <a:noFill/>
                        </a:ln>
                        <a:solidFill>
                          <a:schemeClr val="tx1"/>
                        </a:solidFill>
                        <a:effectLst/>
                        <a:latin typeface="Arial" charset="0"/>
                      </a:endParaRPr>
                    </a:p>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2.3%</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endParaRPr kumimoji="0" lang="en-US" sz="1200" b="0" i="0" u="none" strike="noStrike" cap="none" normalizeH="0" baseline="0" dirty="0">
                        <a:ln>
                          <a:noFill/>
                        </a:ln>
                        <a:solidFill>
                          <a:schemeClr val="tx1"/>
                        </a:solidFill>
                        <a:effectLst/>
                        <a:latin typeface="Arial" charset="0"/>
                      </a:endParaRPr>
                    </a:p>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1.2%</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endParaRPr kumimoji="0" lang="en-US" sz="1200" b="0" i="0" u="none" strike="noStrike" cap="none" normalizeH="0" baseline="0" dirty="0">
                        <a:ln>
                          <a:noFill/>
                        </a:ln>
                        <a:solidFill>
                          <a:schemeClr val="tx1"/>
                        </a:solidFill>
                        <a:effectLst/>
                        <a:latin typeface="Arial" charset="0"/>
                      </a:endParaRPr>
                    </a:p>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1.76%</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36563">
                <a:tc>
                  <a:txBody>
                    <a:bodyPr/>
                    <a:lstStyle/>
                    <a:p>
                      <a:pPr marL="0" marR="0" lvl="0" indent="0" algn="l"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Prime Rate</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9.9%</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10.0%</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8.8%</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9.2%</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8.3%</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6563">
                <a:tc>
                  <a:txBody>
                    <a:bodyPr/>
                    <a:lstStyle/>
                    <a:p>
                      <a:pPr marL="0" marR="0" lvl="0" indent="0" algn="l"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10-Year Treasury</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lg" len="lg"/>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10.6%</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lg" len="lg"/>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8.6%</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lg" len="lg"/>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6.6%</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lg" len="lg"/>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6.0%</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lg" len="lg"/>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4.7%</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4"/>
                  </a:ext>
                </a:extLst>
              </a:tr>
              <a:tr h="436563">
                <a:tc>
                  <a:txBody>
                    <a:bodyPr/>
                    <a:lstStyle/>
                    <a:p>
                      <a:pPr marL="0" marR="0" lvl="0" indent="0" algn="l" defTabSz="992188" rtl="0" eaLnBrk="0" fontAlgn="base" latinLnBrk="0" hangingPunct="0">
                        <a:lnSpc>
                          <a:spcPct val="100000"/>
                        </a:lnSpc>
                        <a:spcBef>
                          <a:spcPct val="20000"/>
                        </a:spcBef>
                        <a:spcAft>
                          <a:spcPct val="50000"/>
                        </a:spcAft>
                        <a:buClrTx/>
                        <a:buSzTx/>
                        <a:buFontTx/>
                        <a:buNone/>
                        <a:tabLst/>
                      </a:pPr>
                      <a:r>
                        <a:rPr kumimoji="0" lang="en-US" sz="1200" b="1" i="0" u="none" strike="noStrike" cap="none" normalizeH="0" baseline="0" dirty="0">
                          <a:ln>
                            <a:noFill/>
                          </a:ln>
                          <a:solidFill>
                            <a:schemeClr val="tx1"/>
                          </a:solidFill>
                          <a:effectLst/>
                          <a:latin typeface="Arial" charset="0"/>
                        </a:rPr>
                        <a:t>LIBOR</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lg" len="lg"/>
                    </a:lnT>
                    <a:lnB w="12700" cap="flat" cmpd="sng" algn="ctr">
                      <a:solidFill>
                        <a:schemeClr val="bg1"/>
                      </a:solidFill>
                      <a:prstDash val="solid"/>
                      <a:round/>
                      <a:headEnd type="none" w="sm" len="sm"/>
                      <a:tailEnd type="none" w="sm" len="sm"/>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N/A</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lg" len="lg"/>
                    </a:lnT>
                    <a:lnB w="12700" cap="flat" cmpd="sng" algn="ctr">
                      <a:solidFill>
                        <a:schemeClr val="bg1"/>
                      </a:solidFill>
                      <a:prstDash val="solid"/>
                      <a:round/>
                      <a:headEnd type="none" w="sm" len="sm"/>
                      <a:tailEnd type="none" w="sm" len="sm"/>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7.5%</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lg" len="lg"/>
                    </a:lnT>
                    <a:lnB w="12700" cap="flat" cmpd="sng" algn="ctr">
                      <a:solidFill>
                        <a:schemeClr val="bg1"/>
                      </a:solidFill>
                      <a:prstDash val="solid"/>
                      <a:round/>
                      <a:headEnd type="none" w="sm" len="sm"/>
                      <a:tailEnd type="none" w="sm" len="sm"/>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5.4%</a:t>
                      </a:r>
                    </a:p>
                  </a:txBody>
                  <a:tcPr marL="84204" marR="84204" marT="42102" marB="42102" horzOverflow="overflow">
                    <a:lnL w="12700" cap="flat" cmpd="sng" algn="ctr">
                      <a:solidFill>
                        <a:schemeClr val="bg1"/>
                      </a:solidFill>
                      <a:prstDash val="solid"/>
                      <a:round/>
                      <a:headEnd type="none" w="sm" len="sm"/>
                      <a:tailEnd type="none" w="sm" len="sm"/>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lg" len="lg"/>
                    </a:lnT>
                    <a:lnB w="12700" cap="flat" cmpd="sng" algn="ctr">
                      <a:solidFill>
                        <a:schemeClr val="bg1"/>
                      </a:solidFill>
                      <a:prstDash val="solid"/>
                      <a:round/>
                      <a:headEnd type="none" w="sm" len="sm"/>
                      <a:tailEnd type="none" w="sm" len="sm"/>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5.9%</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lg" len="lg"/>
                    </a:lnT>
                    <a:lnB w="12700" cap="flat" cmpd="sng" algn="ctr">
                      <a:solidFill>
                        <a:schemeClr val="bg1"/>
                      </a:solidFill>
                      <a:prstDash val="solid"/>
                      <a:round/>
                      <a:headEnd type="none" w="sm" len="sm"/>
                      <a:tailEnd type="none" w="sm" len="sm"/>
                    </a:lnB>
                    <a:lnTlToBr>
                      <a:noFill/>
                    </a:lnTlToBr>
                    <a:lnBlToTr>
                      <a:noFill/>
                    </a:lnBlToTr>
                    <a:noFill/>
                  </a:tcPr>
                </a:tc>
                <a:tc>
                  <a:txBody>
                    <a:bodyPr/>
                    <a:lstStyle/>
                    <a:p>
                      <a:pPr marL="0" marR="0" lvl="0" indent="0" algn="ctr" defTabSz="992188" rtl="0" eaLnBrk="0" fontAlgn="base" latinLnBrk="0" hangingPunct="0">
                        <a:lnSpc>
                          <a:spcPct val="100000"/>
                        </a:lnSpc>
                        <a:spcBef>
                          <a:spcPct val="20000"/>
                        </a:spcBef>
                        <a:spcAft>
                          <a:spcPct val="50000"/>
                        </a:spcAft>
                        <a:buClrTx/>
                        <a:buSzTx/>
                        <a:buFontTx/>
                        <a:buNone/>
                        <a:tabLst/>
                      </a:pPr>
                      <a:r>
                        <a:rPr kumimoji="0" lang="en-US" sz="1200" b="0" i="0" u="none" strike="noStrike" cap="none" normalizeH="0" baseline="0" dirty="0">
                          <a:ln>
                            <a:noFill/>
                          </a:ln>
                          <a:solidFill>
                            <a:schemeClr val="tx1"/>
                          </a:solidFill>
                          <a:effectLst/>
                          <a:latin typeface="Arial" charset="0"/>
                        </a:rPr>
                        <a:t>5.3%</a:t>
                      </a:r>
                    </a:p>
                  </a:txBody>
                  <a:tcPr marL="84204" marR="84204" marT="42102" marB="421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sm" len="sm"/>
                      <a:tailEnd type="none" w="sm" len="sm"/>
                    </a:lnR>
                    <a:lnT w="12700" cap="flat" cmpd="sng" algn="ctr">
                      <a:solidFill>
                        <a:schemeClr val="bg1"/>
                      </a:solidFill>
                      <a:prstDash val="solid"/>
                      <a:round/>
                      <a:headEnd type="none" w="med" len="med"/>
                      <a:tailEnd type="none" w="lg" len="lg"/>
                    </a:lnT>
                    <a:lnB w="12700" cap="flat" cmpd="sng" algn="ctr">
                      <a:solidFill>
                        <a:schemeClr val="bg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bl>
          </a:graphicData>
        </a:graphic>
      </p:graphicFrame>
      <p:sp>
        <p:nvSpPr>
          <p:cNvPr id="143414" name="Text Box 54"/>
          <p:cNvSpPr txBox="1">
            <a:spLocks noChangeArrowheads="1"/>
          </p:cNvSpPr>
          <p:nvPr/>
        </p:nvSpPr>
        <p:spPr bwMode="auto">
          <a:xfrm>
            <a:off x="6781800" y="990600"/>
            <a:ext cx="1600200" cy="45720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029" altLang="en-US"/>
              <a:t>Market crashed after very high PE in 2000</a:t>
            </a:r>
          </a:p>
        </p:txBody>
      </p:sp>
      <p:sp>
        <p:nvSpPr>
          <p:cNvPr id="143415" name="Line 55"/>
          <p:cNvSpPr>
            <a:spLocks noChangeShapeType="1"/>
          </p:cNvSpPr>
          <p:nvPr/>
        </p:nvSpPr>
        <p:spPr bwMode="auto">
          <a:xfrm flipH="1">
            <a:off x="6400800" y="1600200"/>
            <a:ext cx="762000" cy="1447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43416" name="Text Box 56"/>
          <p:cNvSpPr txBox="1">
            <a:spLocks noChangeArrowheads="1"/>
          </p:cNvSpPr>
          <p:nvPr/>
        </p:nvSpPr>
        <p:spPr bwMode="auto">
          <a:xfrm>
            <a:off x="3048000" y="5334000"/>
            <a:ext cx="1600200" cy="63976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029" altLang="en-US"/>
              <a:t>Low P/E when long-term interest rates where high</a:t>
            </a:r>
          </a:p>
        </p:txBody>
      </p:sp>
      <p:sp>
        <p:nvSpPr>
          <p:cNvPr id="143417" name="Line 57"/>
          <p:cNvSpPr>
            <a:spLocks noChangeShapeType="1"/>
          </p:cNvSpPr>
          <p:nvPr/>
        </p:nvSpPr>
        <p:spPr bwMode="auto">
          <a:xfrm flipV="1">
            <a:off x="3200400" y="4800600"/>
            <a:ext cx="304800" cy="381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a:t>Nobel Prize NUMBER 2</a:t>
            </a:r>
          </a:p>
        </p:txBody>
      </p:sp>
      <p:sp>
        <p:nvSpPr>
          <p:cNvPr id="16387" name="Text Placeholder 5"/>
          <p:cNvSpPr>
            <a:spLocks noGrp="1"/>
          </p:cNvSpPr>
          <p:nvPr>
            <p:ph type="body" idx="1"/>
          </p:nvPr>
        </p:nvSpPr>
        <p:spPr>
          <a:xfrm>
            <a:off x="609600" y="1295400"/>
            <a:ext cx="7772400" cy="1500188"/>
          </a:xfrm>
        </p:spPr>
        <p:txBody>
          <a:bodyPr/>
          <a:lstStyle/>
          <a:p>
            <a:r>
              <a:rPr lang="en-US" altLang="en-US" sz="2800"/>
              <a:t>Modigliani and Miller (1958) idea the Value comes from operating cash flows and not the way in which assets are financed</a:t>
            </a:r>
          </a:p>
        </p:txBody>
      </p:sp>
    </p:spTree>
  </p:cSld>
  <p:clrMapOvr>
    <a:masterClrMapping/>
  </p:clrMapOvr>
  <p:transition>
    <p:zoom/>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US" altLang="en-US"/>
              <a:t>Understanding the P/E Ratio</a:t>
            </a:r>
          </a:p>
        </p:txBody>
      </p:sp>
      <p:sp>
        <p:nvSpPr>
          <p:cNvPr id="145411" name="Rectangle 3"/>
          <p:cNvSpPr>
            <a:spLocks noGrp="1" noChangeArrowheads="1"/>
          </p:cNvSpPr>
          <p:nvPr>
            <p:ph type="body" idx="1"/>
          </p:nvPr>
        </p:nvSpPr>
        <p:spPr/>
        <p:txBody>
          <a:bodyPr/>
          <a:lstStyle/>
          <a:p>
            <a:pPr>
              <a:lnSpc>
                <a:spcPct val="80000"/>
              </a:lnSpc>
            </a:pPr>
            <a:r>
              <a:rPr lang="en-US" altLang="en-US" sz="1600"/>
              <a:t>Corporations as a whole, typically reinvests about 50 percent of its profits every year to achieve this profit growth, leaving the other half to pay to shareholders as dividends and share repurchases. This translates to a cash yield to shareholders of about 3 to 3.5 percent at the long-term average P/E ratio of 15.1 Adding the annual 3 to 3.5 percent increase in share prices to the cash yield of 3 to 3.5 percent results in total real shareholder returns of about 6 1/2 percent per year.</a:t>
            </a:r>
          </a:p>
          <a:p>
            <a:pPr>
              <a:lnSpc>
                <a:spcPct val="80000"/>
              </a:lnSpc>
            </a:pPr>
            <a:r>
              <a:rPr lang="en-US" altLang="en-US" sz="1600"/>
              <a:t>Between 1980 and 1999, earnings per share for the S&amp;P 500 rose from $15 to $56. If the forward P/E ratio had remained constant, earnings growth alone would have boosted the index by 302 points. This nominal annual growth in earnings of 6.9 percent equals 3.2 percent in real terms, close to the long-term average growth in real profits for the economy. Simultaneously, U.S. interest rates and inflation fell dramatically. Long term U.S. government bond yields peaked at nearly 15 percent in 1981 and then fell, more or less steadily, to 5.7 percent in 1999. The decline in inflation and interest rates drove P/E ratios back up to more typical levels. This occurred because during the high-inflation years, companies were unable to increase returns on capital commensurate with the rise in cost of capital, leading to extremely low P/E ratios.</a:t>
            </a:r>
          </a:p>
        </p:txBody>
      </p:sp>
      <p:sp>
        <p:nvSpPr>
          <p:cNvPr id="145412" name="Text Box 4"/>
          <p:cNvSpPr txBox="1">
            <a:spLocks noChangeArrowheads="1"/>
          </p:cNvSpPr>
          <p:nvPr/>
        </p:nvSpPr>
        <p:spPr bwMode="auto">
          <a:xfrm>
            <a:off x="5486400" y="457200"/>
            <a:ext cx="2057400" cy="274638"/>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1/PE = 6.6%</a:t>
            </a:r>
          </a:p>
        </p:txBody>
      </p:sp>
      <p:sp>
        <p:nvSpPr>
          <p:cNvPr id="145413" name="Line 5"/>
          <p:cNvSpPr>
            <a:spLocks noChangeShapeType="1"/>
          </p:cNvSpPr>
          <p:nvPr/>
        </p:nvSpPr>
        <p:spPr bwMode="auto">
          <a:xfrm flipH="1">
            <a:off x="5029200" y="914400"/>
            <a:ext cx="1219200" cy="12192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US" altLang="en-US"/>
              <a:t>Example of Valuation with Multiples – Comparison of Different Transactions</a:t>
            </a:r>
          </a:p>
        </p:txBody>
      </p:sp>
      <p:pic>
        <p:nvPicPr>
          <p:cNvPr id="146435"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
        <p:nvSpPr>
          <p:cNvPr id="146436" name="Text Box 4"/>
          <p:cNvSpPr txBox="1">
            <a:spLocks noChangeArrowheads="1"/>
          </p:cNvSpPr>
          <p:nvPr/>
        </p:nvSpPr>
        <p:spPr bwMode="auto">
          <a:xfrm>
            <a:off x="2971800" y="3886200"/>
            <a:ext cx="2057400" cy="835025"/>
          </a:xfrm>
          <a:prstGeom prst="rect">
            <a:avLst/>
          </a:prstGeom>
          <a:solidFill>
            <a:schemeClr val="hlink"/>
          </a:solidFill>
          <a:ln w="12700">
            <a:solidFill>
              <a:srgbClr val="FF9933"/>
            </a:solidFill>
            <a:miter lim="800000"/>
            <a:headEnd type="none" w="sm" len="sm"/>
            <a:tailEnd type="none" w="sm" len="sm"/>
          </a:ln>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Demonstrates that the multiple in the merger is consistent with other transactions</a:t>
            </a:r>
          </a:p>
        </p:txBody>
      </p:sp>
      <p:sp>
        <p:nvSpPr>
          <p:cNvPr id="146437" name="Text Box 5"/>
          <p:cNvSpPr txBox="1">
            <a:spLocks noChangeArrowheads="1"/>
          </p:cNvSpPr>
          <p:nvPr/>
        </p:nvSpPr>
        <p:spPr bwMode="auto">
          <a:xfrm>
            <a:off x="2895600" y="2286000"/>
            <a:ext cx="2209800" cy="652463"/>
          </a:xfrm>
          <a:prstGeom prst="rect">
            <a:avLst/>
          </a:prstGeom>
          <a:solidFill>
            <a:srgbClr val="FFFF00"/>
          </a:solidFill>
          <a:ln w="12700">
            <a:solidFill>
              <a:srgbClr val="FF9933"/>
            </a:solidFill>
            <a:miter lim="800000"/>
            <a:headEnd type="none" w="sm" len="sm"/>
            <a:tailEnd type="none" w="sm" len="sm"/>
          </a:ln>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Note how multiples cover the cycle in a commodity business</a:t>
            </a:r>
          </a:p>
        </p:txBody>
      </p:sp>
    </p:spTree>
  </p:cSld>
  <p:clrMapOvr>
    <a:masterClrMapping/>
  </p:clrMapOvr>
  <p:transition>
    <p:zoom/>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160"/>
          <p:cNvSpPr>
            <a:spLocks noGrp="1" noChangeArrowheads="1"/>
          </p:cNvSpPr>
          <p:nvPr>
            <p:ph type="title"/>
          </p:nvPr>
        </p:nvSpPr>
        <p:spPr/>
        <p:txBody>
          <a:bodyPr/>
          <a:lstStyle/>
          <a:p>
            <a:r>
              <a:rPr lang="en-US" altLang="en-US"/>
              <a:t>Example of Computation of Multiples from Comparative Data</a:t>
            </a:r>
          </a:p>
        </p:txBody>
      </p:sp>
      <p:sp>
        <p:nvSpPr>
          <p:cNvPr id="147459" name="Rectangle 3"/>
          <p:cNvSpPr>
            <a:spLocks noGrp="1" noChangeArrowheads="1"/>
          </p:cNvSpPr>
          <p:nvPr>
            <p:ph type="body" sz="half" idx="1"/>
          </p:nvPr>
        </p:nvSpPr>
        <p:spPr>
          <a:xfrm>
            <a:off x="762000" y="1524000"/>
            <a:ext cx="7086600" cy="1828800"/>
          </a:xfrm>
        </p:spPr>
        <p:txBody>
          <a:bodyPr/>
          <a:lstStyle/>
          <a:p>
            <a:r>
              <a:rPr lang="en-US" altLang="en-US" sz="1600"/>
              <a:t>JPMorgan also calculated an implied range of terminal values for Exelon at the end of 2009 by applying a range of multiples of 8.0x to 9.0x to Exelon's 2009 EBITDA assumption. </a:t>
            </a:r>
          </a:p>
          <a:p>
            <a:endParaRPr lang="en-US" altLang="en-US" sz="1600"/>
          </a:p>
        </p:txBody>
      </p:sp>
      <p:pic>
        <p:nvPicPr>
          <p:cNvPr id="147460" name="Picture 159"/>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2971800" y="2514600"/>
            <a:ext cx="5181600" cy="3194050"/>
          </a:xfrm>
          <a:noFill/>
        </p:spPr>
      </p:pic>
      <p:sp>
        <p:nvSpPr>
          <p:cNvPr id="147461" name="Text Box 162"/>
          <p:cNvSpPr txBox="1">
            <a:spLocks noChangeArrowheads="1"/>
          </p:cNvSpPr>
          <p:nvPr/>
        </p:nvSpPr>
        <p:spPr bwMode="auto">
          <a:xfrm>
            <a:off x="533400" y="3352800"/>
            <a:ext cx="1905000" cy="106997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sz="1600"/>
              <a:t>Note that the median is presented before the mean</a:t>
            </a:r>
          </a:p>
        </p:txBody>
      </p:sp>
      <p:sp>
        <p:nvSpPr>
          <p:cNvPr id="147462" name="Line 163"/>
          <p:cNvSpPr>
            <a:spLocks noChangeShapeType="1"/>
          </p:cNvSpPr>
          <p:nvPr/>
        </p:nvSpPr>
        <p:spPr bwMode="auto">
          <a:xfrm>
            <a:off x="2514600" y="3581400"/>
            <a:ext cx="3657600" cy="1447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US" altLang="en-US"/>
              <a:t>Comparison with all Acquisitions Since 2001</a:t>
            </a:r>
          </a:p>
        </p:txBody>
      </p:sp>
      <p:graphicFrame>
        <p:nvGraphicFramePr>
          <p:cNvPr id="148483" name="Object 3"/>
          <p:cNvGraphicFramePr>
            <a:graphicFrameLocks noChangeAspect="1"/>
          </p:cNvGraphicFramePr>
          <p:nvPr/>
        </p:nvGraphicFramePr>
        <p:xfrm>
          <a:off x="762000" y="1828800"/>
          <a:ext cx="7753350" cy="3835400"/>
        </p:xfrm>
        <a:graphic>
          <a:graphicData uri="http://schemas.openxmlformats.org/presentationml/2006/ole">
            <mc:AlternateContent xmlns:mc="http://schemas.openxmlformats.org/markup-compatibility/2006">
              <mc:Choice xmlns:v="urn:schemas-microsoft-com:vml" Requires="v">
                <p:oleObj spid="_x0000_s148489" name="Worksheet" r:id="rId3" imgW="8010957" imgH="3667330" progId="Excel.Sheet.8">
                  <p:embed/>
                </p:oleObj>
              </mc:Choice>
              <mc:Fallback>
                <p:oleObj name="Worksheet" r:id="rId3" imgW="8010957" imgH="3667330" progId="Excel.Shee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828800"/>
                        <a:ext cx="7753350" cy="383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med">
    <p:wipe dir="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3"/>
          <p:cNvSpPr>
            <a:spLocks noGrp="1"/>
          </p:cNvSpPr>
          <p:nvPr>
            <p:ph type="ctrTitle"/>
          </p:nvPr>
        </p:nvSpPr>
        <p:spPr>
          <a:ln>
            <a:miter lim="800000"/>
            <a:headEnd/>
            <a:tailEnd/>
          </a:ln>
        </p:spPr>
        <p:txBody>
          <a:bodyPr/>
          <a:lstStyle/>
          <a:p>
            <a:r>
              <a:rPr lang="en-US" altLang="en-US"/>
              <a:t>Adjustments to Multiples</a:t>
            </a:r>
          </a:p>
        </p:txBody>
      </p:sp>
    </p:spTree>
  </p:cSld>
  <p:clrMapOvr>
    <a:masterClrMapping/>
  </p:clrMapOvr>
  <p:transition>
    <p:zoom/>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r>
              <a:rPr lang="en-US" altLang="en-US"/>
              <a:t>Adjustments to Multiples</a:t>
            </a:r>
          </a:p>
        </p:txBody>
      </p:sp>
      <p:sp>
        <p:nvSpPr>
          <p:cNvPr id="150531" name="Rectangle 3"/>
          <p:cNvSpPr>
            <a:spLocks noGrp="1" noChangeArrowheads="1"/>
          </p:cNvSpPr>
          <p:nvPr>
            <p:ph type="body" idx="1"/>
          </p:nvPr>
        </p:nvSpPr>
        <p:spPr/>
        <p:txBody>
          <a:bodyPr/>
          <a:lstStyle/>
          <a:p>
            <a:pPr>
              <a:lnSpc>
                <a:spcPct val="80000"/>
              </a:lnSpc>
            </a:pPr>
            <a:r>
              <a:rPr lang="en-US" altLang="en-US" sz="1600"/>
              <a:t>Process</a:t>
            </a:r>
          </a:p>
          <a:p>
            <a:pPr lvl="1">
              <a:lnSpc>
                <a:spcPct val="80000"/>
              </a:lnSpc>
            </a:pPr>
            <a:r>
              <a:rPr lang="en-US" altLang="en-US" sz="1600"/>
              <a:t>Find multiples from similar public companies</a:t>
            </a:r>
          </a:p>
          <a:p>
            <a:pPr lvl="1">
              <a:lnSpc>
                <a:spcPct val="80000"/>
              </a:lnSpc>
            </a:pPr>
            <a:r>
              <a:rPr lang="en-US" altLang="en-US" sz="1600"/>
              <a:t>Adjust multiples for</a:t>
            </a:r>
          </a:p>
          <a:p>
            <a:pPr lvl="2">
              <a:lnSpc>
                <a:spcPct val="80000"/>
              </a:lnSpc>
            </a:pPr>
            <a:r>
              <a:rPr lang="en-US" altLang="en-US" sz="1400"/>
              <a:t>Liquidity</a:t>
            </a:r>
          </a:p>
          <a:p>
            <a:pPr lvl="2">
              <a:lnSpc>
                <a:spcPct val="80000"/>
              </a:lnSpc>
            </a:pPr>
            <a:r>
              <a:rPr lang="en-US" altLang="en-US" sz="1400"/>
              <a:t>Size</a:t>
            </a:r>
          </a:p>
          <a:p>
            <a:pPr lvl="2">
              <a:lnSpc>
                <a:spcPct val="80000"/>
              </a:lnSpc>
            </a:pPr>
            <a:r>
              <a:rPr lang="en-US" altLang="en-US" sz="1400"/>
              <a:t>Control premium</a:t>
            </a:r>
          </a:p>
          <a:p>
            <a:pPr lvl="2">
              <a:lnSpc>
                <a:spcPct val="80000"/>
              </a:lnSpc>
            </a:pPr>
            <a:r>
              <a:rPr lang="en-US" altLang="en-US" sz="1400"/>
              <a:t>Developing country discount</a:t>
            </a:r>
          </a:p>
          <a:p>
            <a:pPr lvl="1">
              <a:lnSpc>
                <a:spcPct val="80000"/>
              </a:lnSpc>
            </a:pPr>
            <a:r>
              <a:rPr lang="en-US" altLang="en-US" sz="1600"/>
              <a:t>Apply adjusted multiples to book value, earnings, and EBITDA</a:t>
            </a:r>
          </a:p>
          <a:p>
            <a:pPr>
              <a:lnSpc>
                <a:spcPct val="80000"/>
              </a:lnSpc>
            </a:pPr>
            <a:r>
              <a:rPr lang="en-US" altLang="en-US" sz="1600"/>
              <a:t>There is often more money in dispute in determining the discounts and premiums in a business valuation than in arriving at the pre-discount valuation itself.  Discounts and premiums affect not only the value of the company, but also play a crucial role in determining the risk involved, control issues, marketability, contingent liability, and a host of other factors.</a:t>
            </a:r>
          </a:p>
        </p:txBody>
      </p:sp>
    </p:spTree>
  </p:cSld>
  <p:clrMapOvr>
    <a:masterClrMapping/>
  </p:clrMapOvr>
  <p:transition>
    <p:zoom/>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body" idx="1"/>
          </p:nvPr>
        </p:nvSpPr>
        <p:spPr/>
        <p:txBody>
          <a:bodyPr/>
          <a:lstStyle/>
          <a:p>
            <a:pPr marL="342900" indent="-342900">
              <a:lnSpc>
                <a:spcPct val="85000"/>
              </a:lnSpc>
              <a:spcBef>
                <a:spcPct val="15000"/>
              </a:spcBef>
            </a:pPr>
            <a:r>
              <a:rPr lang="en-US" altLang="en-US" sz="1600"/>
              <a:t>If the entity were closely held with no (or little) active market for the shares or interest in the company, then a non-marketability discount would be subtracted from the value.</a:t>
            </a:r>
          </a:p>
          <a:p>
            <a:pPr marL="342900" indent="-342900">
              <a:lnSpc>
                <a:spcPct val="85000"/>
              </a:lnSpc>
              <a:spcBef>
                <a:spcPct val="15000"/>
              </a:spcBef>
            </a:pPr>
            <a:r>
              <a:rPr lang="en-US" altLang="en-US" sz="1600"/>
              <a:t>Non-marketabiliy Discounts – ranges from 10% to 30%</a:t>
            </a:r>
          </a:p>
          <a:p>
            <a:pPr marL="342900" indent="-342900">
              <a:lnSpc>
                <a:spcPct val="85000"/>
              </a:lnSpc>
              <a:spcBef>
                <a:spcPct val="15000"/>
              </a:spcBef>
            </a:pPr>
            <a:r>
              <a:rPr lang="en-US" altLang="en-US" sz="1600" b="1" i="1">
                <a:solidFill>
                  <a:srgbClr val="000099"/>
                </a:solidFill>
              </a:rPr>
              <a:t>…represents the reduction in value from a marketable interest level of value to compensate an investor for illiquidity of the security, all else equal. </a:t>
            </a:r>
          </a:p>
          <a:p>
            <a:pPr marL="342900" indent="-342900">
              <a:lnSpc>
                <a:spcPct val="85000"/>
              </a:lnSpc>
              <a:spcBef>
                <a:spcPct val="15000"/>
              </a:spcBef>
            </a:pPr>
            <a:r>
              <a:rPr lang="en-US" altLang="en-US" sz="1600"/>
              <a:t>The size of the discount varies base on: </a:t>
            </a:r>
          </a:p>
          <a:p>
            <a:pPr marL="742950" lvl="1" indent="-285750">
              <a:lnSpc>
                <a:spcPct val="85000"/>
              </a:lnSpc>
              <a:spcBef>
                <a:spcPct val="15000"/>
              </a:spcBef>
            </a:pPr>
            <a:r>
              <a:rPr lang="en-US" altLang="en-US" sz="1600"/>
              <a:t>relative liquidity (such as the size of the shareholder base); </a:t>
            </a:r>
          </a:p>
          <a:p>
            <a:pPr marL="742950" lvl="1" indent="-285750">
              <a:lnSpc>
                <a:spcPct val="85000"/>
              </a:lnSpc>
              <a:spcBef>
                <a:spcPct val="15000"/>
              </a:spcBef>
            </a:pPr>
            <a:r>
              <a:rPr lang="en-US" altLang="en-US" sz="1600"/>
              <a:t>the dividend yield, expected growth in value and holding period; </a:t>
            </a:r>
          </a:p>
          <a:p>
            <a:pPr marL="742950" lvl="1" indent="-285750">
              <a:lnSpc>
                <a:spcPct val="85000"/>
              </a:lnSpc>
              <a:spcBef>
                <a:spcPct val="15000"/>
              </a:spcBef>
            </a:pPr>
            <a:r>
              <a:rPr lang="en-US" altLang="en-US" sz="1600"/>
              <a:t>and firm specific issues such as imminent or pending initial public offering (IPO) of stock to be freely traded on a public market.</a:t>
            </a:r>
          </a:p>
        </p:txBody>
      </p:sp>
      <p:sp>
        <p:nvSpPr>
          <p:cNvPr id="151555" name="Rectangle 3"/>
          <p:cNvSpPr>
            <a:spLocks noGrp="1" noChangeArrowheads="1"/>
          </p:cNvSpPr>
          <p:nvPr>
            <p:ph type="title"/>
          </p:nvPr>
        </p:nvSpPr>
        <p:spPr/>
        <p:txBody>
          <a:bodyPr/>
          <a:lstStyle/>
          <a:p>
            <a:r>
              <a:rPr lang="en-US" altLang="en-US"/>
              <a:t>Adjustments to Multiples – Marketability and Liquidity Discount</a:t>
            </a:r>
          </a:p>
        </p:txBody>
      </p:sp>
    </p:spTree>
  </p:cSld>
  <p:clrMapOvr>
    <a:masterClrMapping/>
  </p:clrMapOvr>
  <p:transition>
    <p:zoom/>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r>
              <a:rPr lang="en-US" altLang="en-US"/>
              <a:t>Studies of Liquidity Discount </a:t>
            </a:r>
          </a:p>
        </p:txBody>
      </p:sp>
      <p:sp>
        <p:nvSpPr>
          <p:cNvPr id="152579" name="Rectangle 3"/>
          <p:cNvSpPr>
            <a:spLocks noGrp="1" noChangeArrowheads="1"/>
          </p:cNvSpPr>
          <p:nvPr>
            <p:ph type="body" idx="1"/>
          </p:nvPr>
        </p:nvSpPr>
        <p:spPr/>
        <p:txBody>
          <a:bodyPr/>
          <a:lstStyle/>
          <a:p>
            <a:r>
              <a:rPr lang="en-US" altLang="en-US" sz="1600"/>
              <a:t>Private and public transactions</a:t>
            </a:r>
          </a:p>
          <a:p>
            <a:pPr lvl="1"/>
            <a:r>
              <a:rPr lang="en-US" altLang="en-US" sz="1600"/>
              <a:t>Attempt to compute EV/EBITDA in public and private transactions</a:t>
            </a:r>
          </a:p>
          <a:p>
            <a:pPr lvl="1"/>
            <a:r>
              <a:rPr lang="en-US" altLang="en-US" sz="1600"/>
              <a:t>Adjust so that the transactions are comparable</a:t>
            </a:r>
          </a:p>
          <a:p>
            <a:pPr lvl="1"/>
            <a:r>
              <a:rPr lang="en-US" altLang="en-US" sz="1600"/>
              <a:t>Compute the ratio in pubic and private transactions</a:t>
            </a:r>
          </a:p>
          <a:p>
            <a:pPr lvl="1"/>
            <a:r>
              <a:rPr lang="en-US" altLang="en-US" sz="1600"/>
              <a:t>Discount of 20 to 28 percent for US firms</a:t>
            </a:r>
          </a:p>
          <a:p>
            <a:pPr lvl="1"/>
            <a:r>
              <a:rPr lang="en-US" altLang="en-US" sz="1600"/>
              <a:t>Discount of 44 to 54 percent for non-US firms</a:t>
            </a:r>
          </a:p>
          <a:p>
            <a:r>
              <a:rPr lang="en-US" altLang="en-US" sz="1600"/>
              <a:t>Other studies</a:t>
            </a:r>
          </a:p>
          <a:p>
            <a:pPr lvl="1"/>
            <a:r>
              <a:rPr lang="en-US" altLang="en-US" sz="1600"/>
              <a:t>Value in IPO versus value of private trades before IPO</a:t>
            </a:r>
          </a:p>
          <a:p>
            <a:pPr lvl="1"/>
            <a:r>
              <a:rPr lang="en-US" altLang="en-US" sz="1600"/>
              <a:t>High liquidity in 40-50% range, but selection bias</a:t>
            </a:r>
          </a:p>
          <a:p>
            <a:pPr lvl="1"/>
            <a:r>
              <a:rPr lang="en-US" altLang="en-US" sz="1600"/>
              <a:t>Theory involves control by public board</a:t>
            </a:r>
          </a:p>
        </p:txBody>
      </p:sp>
    </p:spTree>
  </p:cSld>
  <p:clrMapOvr>
    <a:masterClrMapping/>
  </p:clrMapOvr>
  <p:transition>
    <p:zoom/>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2"/>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304800" y="609600"/>
            <a:ext cx="8686800" cy="5137150"/>
          </a:xfrm>
        </p:spPr>
      </p:pic>
    </p:spTree>
  </p:cSld>
  <p:clrMapOvr>
    <a:masterClrMapping/>
  </p:clrMapOvr>
  <p:transition>
    <p:zoom/>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body" idx="1"/>
          </p:nvPr>
        </p:nvSpPr>
        <p:spPr/>
        <p:txBody>
          <a:bodyPr/>
          <a:lstStyle/>
          <a:p>
            <a:pPr marL="342900" indent="-342900">
              <a:lnSpc>
                <a:spcPct val="85000"/>
              </a:lnSpc>
              <a:spcBef>
                <a:spcPct val="5000"/>
              </a:spcBef>
              <a:tabLst>
                <a:tab pos="276225" algn="l"/>
              </a:tabLst>
            </a:pPr>
            <a:r>
              <a:rPr lang="en-US" altLang="en-US" u="sng"/>
              <a:t>Controlling interest value </a:t>
            </a:r>
            <a:br>
              <a:rPr lang="en-US" altLang="en-US" u="sng"/>
            </a:br>
            <a:r>
              <a:rPr lang="en-US" altLang="en-US" b="1" i="1">
                <a:solidFill>
                  <a:srgbClr val="000099"/>
                </a:solidFill>
              </a:rPr>
              <a:t>…the value of the enterprise as a whole assuming that the stock is freely traded in a public market and includes a control premium.  </a:t>
            </a:r>
          </a:p>
          <a:p>
            <a:pPr marL="742950" lvl="1" indent="-285750">
              <a:lnSpc>
                <a:spcPct val="85000"/>
              </a:lnSpc>
              <a:spcBef>
                <a:spcPct val="5000"/>
              </a:spcBef>
              <a:tabLst>
                <a:tab pos="276225" algn="l"/>
              </a:tabLst>
            </a:pPr>
            <a:r>
              <a:rPr lang="en-US" altLang="en-US"/>
              <a:t>Control premium </a:t>
            </a:r>
            <a:br>
              <a:rPr lang="en-US" altLang="en-US"/>
            </a:br>
            <a:r>
              <a:rPr lang="en-US" altLang="en-US" b="1" i="1">
                <a:solidFill>
                  <a:srgbClr val="000099"/>
                </a:solidFill>
              </a:rPr>
              <a:t>…reflects the risks and rewards of a majority or controlling interest.  </a:t>
            </a:r>
          </a:p>
          <a:p>
            <a:pPr marL="742950" lvl="1" indent="-285750">
              <a:lnSpc>
                <a:spcPct val="85000"/>
              </a:lnSpc>
              <a:spcBef>
                <a:spcPct val="5000"/>
              </a:spcBef>
              <a:tabLst>
                <a:tab pos="276225" algn="l"/>
              </a:tabLst>
            </a:pPr>
            <a:r>
              <a:rPr lang="en-US" altLang="en-US"/>
              <a:t>A controlling interest is assumed to have control power over the minority interests.  </a:t>
            </a:r>
          </a:p>
          <a:p>
            <a:pPr marL="342900" indent="-342900">
              <a:lnSpc>
                <a:spcPct val="85000"/>
              </a:lnSpc>
              <a:spcBef>
                <a:spcPct val="5000"/>
              </a:spcBef>
              <a:tabLst>
                <a:tab pos="276225" algn="l"/>
              </a:tabLst>
            </a:pPr>
            <a:r>
              <a:rPr lang="en-US" altLang="en-US" u="sng"/>
              <a:t>Minority interest value </a:t>
            </a:r>
            <a:br>
              <a:rPr lang="en-US" altLang="en-US" u="sng"/>
            </a:br>
            <a:r>
              <a:rPr lang="en-US" altLang="en-US" b="1" i="1">
                <a:solidFill>
                  <a:srgbClr val="000099"/>
                </a:solidFill>
              </a:rPr>
              <a:t>…represents the value of a minority interest “as if freely tradable” in a public market.  </a:t>
            </a:r>
          </a:p>
          <a:p>
            <a:pPr marL="742950" lvl="1" indent="-285750">
              <a:lnSpc>
                <a:spcPct val="85000"/>
              </a:lnSpc>
              <a:spcBef>
                <a:spcPct val="5000"/>
              </a:spcBef>
              <a:tabLst>
                <a:tab pos="276225" algn="l"/>
              </a:tabLst>
            </a:pPr>
            <a:r>
              <a:rPr lang="en-US" altLang="en-US"/>
              <a:t>Minority interest discount </a:t>
            </a:r>
            <a:br>
              <a:rPr lang="en-US" altLang="en-US"/>
            </a:br>
            <a:r>
              <a:rPr lang="en-US" altLang="en-US" b="1" i="1">
                <a:solidFill>
                  <a:srgbClr val="000099"/>
                </a:solidFill>
              </a:rPr>
              <a:t>…represents the reduction in value from an absence of control of the enterprise.  </a:t>
            </a:r>
          </a:p>
        </p:txBody>
      </p:sp>
      <p:sp>
        <p:nvSpPr>
          <p:cNvPr id="154627" name="Rectangle 3"/>
          <p:cNvSpPr>
            <a:spLocks noGrp="1" noChangeArrowheads="1"/>
          </p:cNvSpPr>
          <p:nvPr>
            <p:ph type="title"/>
          </p:nvPr>
        </p:nvSpPr>
        <p:spPr/>
        <p:txBody>
          <a:bodyPr/>
          <a:lstStyle/>
          <a:p>
            <a:r>
              <a:rPr lang="en-US" altLang="en-US"/>
              <a:t>Adjustments to Multiples – Controlling Interest Premium</a:t>
            </a:r>
          </a:p>
        </p:txBody>
      </p:sp>
    </p:spTree>
  </p:cSld>
  <p:clrMapOvr>
    <a:masterClrMapping/>
  </p:clrMapOvr>
  <p:transition>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en-US" altLang="en-US"/>
              <a:t>Free Cash Flow</a:t>
            </a:r>
          </a:p>
        </p:txBody>
      </p:sp>
      <p:sp>
        <p:nvSpPr>
          <p:cNvPr id="17411" name="Content Placeholder 4"/>
          <p:cNvSpPr>
            <a:spLocks noGrp="1"/>
          </p:cNvSpPr>
          <p:nvPr>
            <p:ph idx="1"/>
          </p:nvPr>
        </p:nvSpPr>
        <p:spPr/>
        <p:txBody>
          <a:bodyPr/>
          <a:lstStyle/>
          <a:p>
            <a:r>
              <a:rPr lang="en-US" altLang="en-US"/>
              <a:t>Free cash flow or unleveraged cash flow:</a:t>
            </a:r>
          </a:p>
          <a:p>
            <a:r>
              <a:rPr lang="en-US" altLang="en-US"/>
              <a:t>Do not include any effects of interest expense in cash flow</a:t>
            </a:r>
          </a:p>
          <a:p>
            <a:endParaRPr lang="en-US" altLang="en-US"/>
          </a:p>
          <a:p>
            <a:r>
              <a:rPr lang="en-US" altLang="en-US"/>
              <a:t>Free Cash Flow</a:t>
            </a:r>
          </a:p>
          <a:p>
            <a:pPr lvl="1"/>
            <a:r>
              <a:rPr lang="en-US" altLang="en-US"/>
              <a:t>EBITDA</a:t>
            </a:r>
          </a:p>
          <a:p>
            <a:pPr lvl="1"/>
            <a:r>
              <a:rPr lang="en-US" altLang="en-US"/>
              <a:t>Less: Capital Expenditures</a:t>
            </a:r>
          </a:p>
          <a:p>
            <a:pPr lvl="1"/>
            <a:r>
              <a:rPr lang="en-US" altLang="en-US"/>
              <a:t>Less: Adjustment to EBITDA for changes in working capital</a:t>
            </a:r>
          </a:p>
          <a:p>
            <a:pPr lvl="1"/>
            <a:r>
              <a:rPr lang="en-US" altLang="en-US"/>
              <a:t>Less: Operating Taxes without interest – EBIT x Tax</a:t>
            </a:r>
          </a:p>
          <a:p>
            <a:pPr lvl="2"/>
            <a:r>
              <a:rPr lang="en-US" altLang="en-US" sz="2400"/>
              <a:t>FREE CASH FLOW</a:t>
            </a:r>
          </a:p>
          <a:p>
            <a:pPr lvl="2"/>
            <a:endParaRPr lang="en-US" altLang="en-US" sz="2000"/>
          </a:p>
        </p:txBody>
      </p:sp>
    </p:spTree>
  </p:cSld>
  <p:clrMapOvr>
    <a:masterClrMapping/>
  </p:clrMapOvr>
  <p:transition>
    <p:zoom/>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5650" name="Object 2"/>
          <p:cNvGraphicFramePr>
            <a:graphicFrameLocks noChangeAspect="1"/>
          </p:cNvGraphicFramePr>
          <p:nvPr/>
        </p:nvGraphicFramePr>
        <p:xfrm>
          <a:off x="685800" y="1450975"/>
          <a:ext cx="8458200" cy="4397375"/>
        </p:xfrm>
        <a:graphic>
          <a:graphicData uri="http://schemas.openxmlformats.org/presentationml/2006/ole">
            <mc:AlternateContent xmlns:mc="http://schemas.openxmlformats.org/markup-compatibility/2006">
              <mc:Choice xmlns:v="urn:schemas-microsoft-com:vml" Requires="v">
                <p:oleObj spid="_x0000_s155660" name="Chart" r:id="rId4" imgW="9420149" imgH="4810049" progId="MSGraph.Chart.8">
                  <p:embed followColorScheme="full"/>
                </p:oleObj>
              </mc:Choice>
              <mc:Fallback>
                <p:oleObj name="Chart" r:id="rId4" imgW="9420149" imgH="4810049" progId="MSGraph.Chart.8">
                  <p:embed followColorScheme="full"/>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450975"/>
                        <a:ext cx="8458200" cy="4397375"/>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5651" name="Rectangle 3"/>
          <p:cNvSpPr>
            <a:spLocks noGrp="1" noChangeArrowheads="1"/>
          </p:cNvSpPr>
          <p:nvPr>
            <p:ph type="title"/>
          </p:nvPr>
        </p:nvSpPr>
        <p:spPr>
          <a:xfrm>
            <a:off x="609600" y="533400"/>
            <a:ext cx="8305800" cy="533400"/>
          </a:xfrm>
          <a:noFill/>
        </p:spPr>
        <p:txBody>
          <a:bodyPr lIns="91403" tIns="45701" rIns="91403" bIns="45701" anchor="ctr"/>
          <a:lstStyle/>
          <a:p>
            <a:r>
              <a:rPr lang="en-US" altLang="en-US" sz="2200"/>
              <a:t>Private Companies Sell At A Small Discount</a:t>
            </a:r>
          </a:p>
        </p:txBody>
      </p:sp>
      <p:sp>
        <p:nvSpPr>
          <p:cNvPr id="155652" name="Rectangle 4"/>
          <p:cNvSpPr>
            <a:spLocks noChangeArrowheads="1"/>
          </p:cNvSpPr>
          <p:nvPr/>
        </p:nvSpPr>
        <p:spPr bwMode="auto">
          <a:xfrm>
            <a:off x="990600" y="1219200"/>
            <a:ext cx="72326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11" rIns="91420" bIns="45711" anchor="b"/>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nSpc>
                <a:spcPct val="85000"/>
              </a:lnSpc>
            </a:pPr>
            <a:r>
              <a:rPr lang="en-US" altLang="en-US" sz="1600" b="1">
                <a:solidFill>
                  <a:schemeClr val="bg1"/>
                </a:solidFill>
              </a:rPr>
              <a:t>Median P/E Multiples: Public vs. Private Deals</a:t>
            </a:r>
          </a:p>
        </p:txBody>
      </p:sp>
      <p:sp>
        <p:nvSpPr>
          <p:cNvPr id="155653" name="Text Box 5"/>
          <p:cNvSpPr txBox="1">
            <a:spLocks noChangeArrowheads="1"/>
          </p:cNvSpPr>
          <p:nvPr/>
        </p:nvSpPr>
        <p:spPr bwMode="auto">
          <a:xfrm rot="-5400000">
            <a:off x="571500" y="3238500"/>
            <a:ext cx="1143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lg"/>
              </a14:hiddenLine>
            </a:ext>
          </a:extLst>
        </p:spPr>
        <p:txBody>
          <a:bodyPr lIns="91427" tIns="45714" rIns="91427" bIns="45714">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sz="1400" b="1">
                <a:solidFill>
                  <a:schemeClr val="bg1"/>
                </a:solidFill>
              </a:rPr>
              <a:t>Multiples</a:t>
            </a:r>
          </a:p>
        </p:txBody>
      </p:sp>
      <p:sp>
        <p:nvSpPr>
          <p:cNvPr id="155654" name="Text Box 6"/>
          <p:cNvSpPr txBox="1">
            <a:spLocks noChangeArrowheads="1"/>
          </p:cNvSpPr>
          <p:nvPr/>
        </p:nvSpPr>
        <p:spPr bwMode="auto">
          <a:xfrm>
            <a:off x="533400" y="6461125"/>
            <a:ext cx="396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11" rIns="91420" bIns="45711">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r>
              <a:rPr lang="en-US" altLang="en-US" sz="1000" i="1">
                <a:solidFill>
                  <a:schemeClr val="bg1"/>
                </a:solidFill>
              </a:rPr>
              <a:t>Source: Mergerstat (U.S. Only)</a:t>
            </a:r>
          </a:p>
          <a:p>
            <a:r>
              <a:rPr lang="en-US" altLang="en-US" sz="1000" i="1">
                <a:solidFill>
                  <a:schemeClr val="bg1"/>
                </a:solidFill>
              </a:rPr>
              <a:t>Disclaimer:  Data is continually updated and is subject to change</a:t>
            </a:r>
          </a:p>
        </p:txBody>
      </p:sp>
    </p:spTree>
  </p:cSld>
  <p:clrMapOvr>
    <a:masterClrMapping/>
  </p:clrMapOvr>
  <p:transition>
    <p:zoom/>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7698" name="Object 2"/>
          <p:cNvGraphicFramePr>
            <a:graphicFrameLocks noChangeAspect="1"/>
          </p:cNvGraphicFramePr>
          <p:nvPr/>
        </p:nvGraphicFramePr>
        <p:xfrm>
          <a:off x="762000" y="1747838"/>
          <a:ext cx="8153400" cy="4119562"/>
        </p:xfrm>
        <a:graphic>
          <a:graphicData uri="http://schemas.openxmlformats.org/presentationml/2006/ole">
            <mc:AlternateContent xmlns:mc="http://schemas.openxmlformats.org/markup-compatibility/2006">
              <mc:Choice xmlns:v="urn:schemas-microsoft-com:vml" Requires="v">
                <p:oleObj spid="_x0000_s157708" name="Chart" r:id="rId4" imgW="9420149" imgH="4810049" progId="MSGraph.Chart.8">
                  <p:embed followColorScheme="full"/>
                </p:oleObj>
              </mc:Choice>
              <mc:Fallback>
                <p:oleObj name="Chart" r:id="rId4" imgW="9420149" imgH="4810049" progId="MSGraph.Chart.8">
                  <p:embed followColorScheme="full"/>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747838"/>
                        <a:ext cx="8153400" cy="4119562"/>
                      </a:xfrm>
                      <a:prstGeom prst="rect">
                        <a:avLst/>
                      </a:prstGeom>
                      <a:solidFill>
                        <a:srgbClr val="C0C0C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7699" name="Rectangle 3"/>
          <p:cNvSpPr>
            <a:spLocks noGrp="1" noChangeArrowheads="1"/>
          </p:cNvSpPr>
          <p:nvPr>
            <p:ph type="title"/>
          </p:nvPr>
        </p:nvSpPr>
        <p:spPr>
          <a:xfrm>
            <a:off x="609600" y="533400"/>
            <a:ext cx="7543800" cy="533400"/>
          </a:xfrm>
          <a:noFill/>
        </p:spPr>
        <p:txBody>
          <a:bodyPr lIns="91403" tIns="45701" rIns="91403" bIns="45701" anchor="ctr"/>
          <a:lstStyle/>
          <a:p>
            <a:r>
              <a:rPr lang="en-US" altLang="en-US" sz="2200"/>
              <a:t>Liquidity Determines Valuation Premium</a:t>
            </a:r>
          </a:p>
        </p:txBody>
      </p:sp>
      <p:sp>
        <p:nvSpPr>
          <p:cNvPr id="157700" name="Rectangle 4"/>
          <p:cNvSpPr>
            <a:spLocks noChangeArrowheads="1"/>
          </p:cNvSpPr>
          <p:nvPr/>
        </p:nvSpPr>
        <p:spPr bwMode="auto">
          <a:xfrm>
            <a:off x="990600" y="1219200"/>
            <a:ext cx="72326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11" rIns="91420" bIns="45711" anchor="b"/>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nSpc>
                <a:spcPct val="85000"/>
              </a:lnSpc>
            </a:pPr>
            <a:r>
              <a:rPr lang="en-US" altLang="en-US" sz="1600" b="1">
                <a:solidFill>
                  <a:schemeClr val="bg1"/>
                </a:solidFill>
              </a:rPr>
              <a:t>Median Transaction Multiples by Deal Size</a:t>
            </a:r>
          </a:p>
        </p:txBody>
      </p:sp>
      <p:sp>
        <p:nvSpPr>
          <p:cNvPr id="157701" name="Text Box 5"/>
          <p:cNvSpPr txBox="1">
            <a:spLocks noChangeArrowheads="1"/>
          </p:cNvSpPr>
          <p:nvPr/>
        </p:nvSpPr>
        <p:spPr bwMode="auto">
          <a:xfrm rot="-5400000">
            <a:off x="342900" y="3390900"/>
            <a:ext cx="1143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lg"/>
              </a14:hiddenLine>
            </a:ext>
          </a:extLst>
        </p:spPr>
        <p:txBody>
          <a:bodyPr lIns="91427" tIns="45714" rIns="91427" bIns="45714">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sz="1400" b="1">
                <a:solidFill>
                  <a:schemeClr val="bg1"/>
                </a:solidFill>
              </a:rPr>
              <a:t>Multiples</a:t>
            </a:r>
          </a:p>
        </p:txBody>
      </p:sp>
      <p:sp>
        <p:nvSpPr>
          <p:cNvPr id="157702" name="Text Box 6"/>
          <p:cNvSpPr txBox="1">
            <a:spLocks noChangeArrowheads="1"/>
          </p:cNvSpPr>
          <p:nvPr/>
        </p:nvSpPr>
        <p:spPr bwMode="auto">
          <a:xfrm>
            <a:off x="533400" y="6461125"/>
            <a:ext cx="396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11" rIns="91420" bIns="45711">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r>
              <a:rPr lang="en-US" altLang="en-US" sz="1000" i="1">
                <a:solidFill>
                  <a:schemeClr val="bg1"/>
                </a:solidFill>
              </a:rPr>
              <a:t>Source: Mergerstat (U.S. Only)</a:t>
            </a:r>
          </a:p>
          <a:p>
            <a:r>
              <a:rPr lang="en-US" altLang="en-US" sz="1000" i="1">
                <a:solidFill>
                  <a:schemeClr val="bg1"/>
                </a:solidFill>
              </a:rPr>
              <a:t>Disclaimer:  Data is continually updated and is subject to change</a:t>
            </a:r>
          </a:p>
        </p:txBody>
      </p:sp>
    </p:spTree>
  </p:cSld>
  <p:clrMapOvr>
    <a:masterClrMapping/>
  </p:clrMapOvr>
  <p:transition>
    <p:zoom/>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altLang="en-US"/>
              <a:t>P/E Analysis – Use of P/E Ratio in Valuation</a:t>
            </a:r>
          </a:p>
        </p:txBody>
      </p:sp>
      <p:sp>
        <p:nvSpPr>
          <p:cNvPr id="159747" name="Rectangle 3"/>
          <p:cNvSpPr>
            <a:spLocks noGrp="1" noChangeArrowheads="1"/>
          </p:cNvSpPr>
          <p:nvPr>
            <p:ph type="body" idx="1"/>
          </p:nvPr>
        </p:nvSpPr>
        <p:spPr/>
        <p:txBody>
          <a:bodyPr/>
          <a:lstStyle/>
          <a:p>
            <a:pPr>
              <a:lnSpc>
                <a:spcPct val="80000"/>
              </a:lnSpc>
            </a:pPr>
            <a:r>
              <a:rPr lang="en-US" altLang="en-US" sz="1600"/>
              <a:t>J.P. Morgan performed an analysis comparing Exxon's price to earnings multiples with Mobil's price to earnings multiples for the past five years.  </a:t>
            </a:r>
          </a:p>
          <a:p>
            <a:pPr>
              <a:lnSpc>
                <a:spcPct val="80000"/>
              </a:lnSpc>
            </a:pPr>
            <a:r>
              <a:rPr lang="en-US" altLang="en-US" sz="1600"/>
              <a:t>The source for these price to earnings multiples was the one and two year prospective price to earnings multiple estimates by I/B/E/S International Inc. and First Call, organizations which compile brokers' earnings estimates on public companies.  Such analysis indicated that Mobil has been trading in the recent past at an 8% to 15% discount to Exxon.  </a:t>
            </a:r>
          </a:p>
          <a:p>
            <a:pPr>
              <a:lnSpc>
                <a:spcPct val="80000"/>
              </a:lnSpc>
            </a:pPr>
            <a:r>
              <a:rPr lang="en-US" altLang="en-US" sz="1600" b="1" i="1">
                <a:solidFill>
                  <a:srgbClr val="0066FF"/>
                </a:solidFill>
              </a:rPr>
              <a:t>J.P.  Morgan's analysis indicated that if Mobil were to be valued at price to earnings multiples comparable to those of Exxon, there would be an enhancement of value to its shareholders of approximately $11 billion.  </a:t>
            </a:r>
          </a:p>
          <a:p>
            <a:pPr>
              <a:lnSpc>
                <a:spcPct val="80000"/>
              </a:lnSpc>
            </a:pPr>
            <a:r>
              <a:rPr lang="en-US" altLang="en-US" sz="1600"/>
              <a:t>Finally, this analysis suggested that the combined company might enjoy an overall increase in its price to earnings multiple due to the potential for improved capital productivity and the expected strategic benefits of the merger.  According to J.P.  Morgan's analysis, a price to earnings multiple increase of 1 for Exxon Mobil would result in an enhancement of value to shareholders of approximately $10 billion.  </a:t>
            </a:r>
          </a:p>
        </p:txBody>
      </p:sp>
    </p:spTree>
  </p:cSld>
  <p:clrMapOvr>
    <a:masterClrMapping/>
  </p:clrMapOvr>
  <p:transition>
    <p:zoom/>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ltLang="en-US" sz="1800"/>
              <a:t>P/E Ratio, Growth and Reconciliation to Cash Flow</a:t>
            </a:r>
          </a:p>
        </p:txBody>
      </p:sp>
      <p:sp>
        <p:nvSpPr>
          <p:cNvPr id="160771" name="Rectangle 3"/>
          <p:cNvSpPr>
            <a:spLocks noGrp="1" noChangeArrowheads="1"/>
          </p:cNvSpPr>
          <p:nvPr>
            <p:ph type="body" idx="1"/>
          </p:nvPr>
        </p:nvSpPr>
        <p:spPr/>
        <p:txBody>
          <a:bodyPr/>
          <a:lstStyle/>
          <a:p>
            <a:pPr marL="342900" indent="-342900">
              <a:lnSpc>
                <a:spcPct val="80000"/>
              </a:lnSpc>
            </a:pPr>
            <a:r>
              <a:rPr lang="en-US" altLang="en-US" sz="1600"/>
              <a:t>P/E = (1-g/r)/(k-g)</a:t>
            </a:r>
          </a:p>
          <a:p>
            <a:pPr marL="742950" lvl="1" indent="-285750">
              <a:lnSpc>
                <a:spcPct val="80000"/>
              </a:lnSpc>
            </a:pPr>
            <a:r>
              <a:rPr lang="en-US" altLang="en-US" sz="1600"/>
              <a:t>g -- long term growth rate in earnings and cash flow</a:t>
            </a:r>
          </a:p>
          <a:p>
            <a:pPr marL="742950" lvl="1" indent="-285750">
              <a:lnSpc>
                <a:spcPct val="80000"/>
              </a:lnSpc>
            </a:pPr>
            <a:r>
              <a:rPr lang="en-US" altLang="en-US" sz="1600"/>
              <a:t>r -- rate of return earned on new investment</a:t>
            </a:r>
          </a:p>
          <a:p>
            <a:pPr marL="742950" lvl="1" indent="-285750">
              <a:lnSpc>
                <a:spcPct val="80000"/>
              </a:lnSpc>
            </a:pPr>
            <a:r>
              <a:rPr lang="en-US" altLang="en-US" sz="1600"/>
              <a:t>k -- discount rate</a:t>
            </a:r>
          </a:p>
          <a:p>
            <a:pPr marL="342900" indent="-342900">
              <a:lnSpc>
                <a:spcPct val="80000"/>
              </a:lnSpc>
            </a:pPr>
            <a:r>
              <a:rPr lang="en-US" altLang="en-US" sz="1600"/>
              <a:t>(k-g) = (1-g/r)/(P/E)</a:t>
            </a:r>
          </a:p>
          <a:p>
            <a:pPr marL="342900" indent="-342900">
              <a:lnSpc>
                <a:spcPct val="80000"/>
              </a:lnSpc>
            </a:pPr>
            <a:r>
              <a:rPr lang="en-US" altLang="en-US" sz="1600"/>
              <a:t>k = (1-g/r)/(P/E) + g</a:t>
            </a:r>
          </a:p>
          <a:p>
            <a:pPr marL="342900" indent="-342900">
              <a:lnSpc>
                <a:spcPct val="80000"/>
              </a:lnSpc>
            </a:pPr>
            <a:r>
              <a:rPr lang="en-US" altLang="en-US" sz="1600"/>
              <a:t>Example: if r = k than the formula boils down to 1/(k)</a:t>
            </a:r>
          </a:p>
          <a:p>
            <a:pPr marL="342900" indent="-342900">
              <a:lnSpc>
                <a:spcPct val="80000"/>
              </a:lnSpc>
            </a:pPr>
            <a:r>
              <a:rPr lang="en-US" altLang="en-US" sz="1600"/>
              <a:t>If the g = 0, the formula is P/E = 1/k</a:t>
            </a:r>
          </a:p>
          <a:p>
            <a:pPr marL="342900" indent="-342900">
              <a:lnSpc>
                <a:spcPct val="80000"/>
              </a:lnSpc>
            </a:pPr>
            <a:r>
              <a:rPr lang="en-US" altLang="en-US" sz="1600"/>
              <a:t>P = E/(k-g) x (1-g/r)</a:t>
            </a:r>
          </a:p>
          <a:p>
            <a:pPr marL="742950" lvl="1" indent="-285750">
              <a:lnSpc>
                <a:spcPct val="80000"/>
              </a:lnSpc>
            </a:pPr>
            <a:r>
              <a:rPr lang="en-US" altLang="en-US" sz="1600"/>
              <a:t>If, for some reason, g = r, then the Gordon model could be applied to compute k.</a:t>
            </a:r>
          </a:p>
        </p:txBody>
      </p:sp>
    </p:spTree>
  </p:cSld>
  <p:clrMapOvr>
    <a:masterClrMapping/>
  </p:clrMapOvr>
  <p:transition>
    <p:zoom/>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n-US" altLang="en-US"/>
              <a:t>Company Profile in website</a:t>
            </a:r>
          </a:p>
        </p:txBody>
      </p:sp>
      <p:pic>
        <p:nvPicPr>
          <p:cNvPr id="161795" name="Picture 3"/>
          <p:cNvPicPr>
            <a:picLocks noGrp="1" noChangeAspect="1" noChangeArrowheads="1"/>
          </p:cNvPicPr>
          <p:nvPr>
            <p:ph type="body" sz="half" idx="1"/>
          </p:nvPr>
        </p:nvPicPr>
        <p:blipFill>
          <a:blip r:embed="rId2" cstate="print">
            <a:extLst>
              <a:ext uri="{28A0092B-C50C-407E-A947-70E740481C1C}">
                <a14:useLocalDpi xmlns:a14="http://schemas.microsoft.com/office/drawing/2010/main" val="0"/>
              </a:ext>
            </a:extLst>
          </a:blip>
          <a:srcRect/>
          <a:stretch>
            <a:fillRect/>
          </a:stretch>
        </p:blipFill>
        <p:spPr>
          <a:xfrm>
            <a:off x="762000" y="2319338"/>
            <a:ext cx="3467100" cy="2600325"/>
          </a:xfrm>
        </p:spPr>
      </p:pic>
      <p:sp>
        <p:nvSpPr>
          <p:cNvPr id="161796" name="Rectangle 4"/>
          <p:cNvSpPr>
            <a:spLocks noGrp="1" noChangeArrowheads="1"/>
          </p:cNvSpPr>
          <p:nvPr>
            <p:ph type="body" sz="half" idx="2"/>
          </p:nvPr>
        </p:nvSpPr>
        <p:spPr/>
        <p:txBody>
          <a:bodyPr/>
          <a:lstStyle/>
          <a:p>
            <a:r>
              <a:rPr lang="en-US" altLang="en-US" sz="1600">
                <a:hlinkClick r:id="rId3"/>
              </a:rPr>
              <a:t>http://finance.yahoo.com/</a:t>
            </a:r>
            <a:endParaRPr lang="en-US" altLang="en-US" sz="1600"/>
          </a:p>
          <a:p>
            <a:r>
              <a:rPr lang="en-US" altLang="en-US" sz="1600"/>
              <a:t>http://googlefinance.com/</a:t>
            </a:r>
          </a:p>
          <a:p>
            <a:r>
              <a:rPr lang="en-US" altLang="en-US" sz="1600">
                <a:hlinkClick r:id="rId4"/>
              </a:rPr>
              <a:t>http://marketwatch.com/</a:t>
            </a:r>
            <a:endParaRPr lang="en-US" altLang="en-US" sz="1600"/>
          </a:p>
          <a:p>
            <a:r>
              <a:rPr lang="en-US" altLang="en-US" sz="1600">
                <a:hlinkClick r:id="rId5"/>
              </a:rPr>
              <a:t>http://bloomberg.com/</a:t>
            </a:r>
            <a:endParaRPr lang="en-US" altLang="en-US" sz="1600"/>
          </a:p>
          <a:p>
            <a:r>
              <a:rPr lang="en-US" altLang="en-US" sz="1600"/>
              <a:t>http://pages.stern.nyu.edu/~adamodar/</a:t>
            </a:r>
          </a:p>
          <a:p>
            <a:endParaRPr lang="en-US" altLang="en-US" sz="1600"/>
          </a:p>
          <a:p>
            <a:endParaRPr lang="en-US" altLang="en-US" sz="1600"/>
          </a:p>
        </p:txBody>
      </p:sp>
    </p:spTree>
  </p:cSld>
  <p:clrMapOvr>
    <a:masterClrMapping/>
  </p:clrMapOvr>
  <p:transition>
    <p:zoom/>
  </p:transition>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n-US" altLang="en-US"/>
              <a:t>Price Earnings Ratio</a:t>
            </a:r>
          </a:p>
        </p:txBody>
      </p:sp>
      <p:sp>
        <p:nvSpPr>
          <p:cNvPr id="162819" name="Rectangle 3"/>
          <p:cNvSpPr>
            <a:spLocks noGrp="1" noChangeArrowheads="1"/>
          </p:cNvSpPr>
          <p:nvPr>
            <p:ph type="body" idx="1"/>
          </p:nvPr>
        </p:nvSpPr>
        <p:spPr/>
        <p:txBody>
          <a:bodyPr/>
          <a:lstStyle/>
          <a:p>
            <a:pPr>
              <a:lnSpc>
                <a:spcPct val="90000"/>
              </a:lnSpc>
            </a:pPr>
            <a:r>
              <a:rPr lang="en-US" altLang="en-US"/>
              <a:t>The price earnings ratio is obviously very important in stock evaluation.  Therefore, I describe some background related to the ratio and some theory with regards to the P/E ratio.  Subjects related to the P/E ratio include:</a:t>
            </a:r>
          </a:p>
          <a:p>
            <a:pPr lvl="1">
              <a:lnSpc>
                <a:spcPct val="90000"/>
              </a:lnSpc>
            </a:pPr>
            <a:r>
              <a:rPr lang="en-US" altLang="en-US"/>
              <a:t>Dividend growth Model</a:t>
            </a:r>
          </a:p>
          <a:p>
            <a:pPr lvl="1">
              <a:lnSpc>
                <a:spcPct val="90000"/>
              </a:lnSpc>
            </a:pPr>
            <a:r>
              <a:rPr lang="en-US" altLang="en-US"/>
              <a:t>Theory of price earnings ratio and growth</a:t>
            </a:r>
          </a:p>
          <a:p>
            <a:pPr lvl="1">
              <a:lnSpc>
                <a:spcPct val="90000"/>
              </a:lnSpc>
            </a:pPr>
            <a:r>
              <a:rPr lang="en-US" altLang="en-US"/>
              <a:t>P/E ratio and the EV/EBITDA ratio</a:t>
            </a:r>
          </a:p>
          <a:p>
            <a:pPr lvl="2">
              <a:lnSpc>
                <a:spcPct val="90000"/>
              </a:lnSpc>
            </a:pPr>
            <a:r>
              <a:rPr lang="en-US" altLang="en-US"/>
              <a:t>The PE ratio depends more on accounting</a:t>
            </a:r>
          </a:p>
          <a:p>
            <a:pPr lvl="2">
              <a:lnSpc>
                <a:spcPct val="90000"/>
              </a:lnSpc>
            </a:pPr>
            <a:r>
              <a:rPr lang="en-US" altLang="en-US"/>
              <a:t>The PE is affected by leverage</a:t>
            </a:r>
          </a:p>
          <a:p>
            <a:pPr lvl="2">
              <a:lnSpc>
                <a:spcPct val="90000"/>
              </a:lnSpc>
            </a:pPr>
            <a:r>
              <a:rPr lang="en-US" altLang="en-US"/>
              <a:t>The EV/EBITDA ignores depreciation and capital expenditure</a:t>
            </a:r>
          </a:p>
          <a:p>
            <a:pPr lvl="1">
              <a:lnSpc>
                <a:spcPct val="90000"/>
              </a:lnSpc>
            </a:pPr>
            <a:r>
              <a:rPr lang="en-US" altLang="en-US"/>
              <a:t>Case exercise on P/E and EV/EBITDA</a:t>
            </a:r>
          </a:p>
        </p:txBody>
      </p:sp>
    </p:spTree>
  </p:cSld>
  <p:clrMapOvr>
    <a:masterClrMapping/>
  </p:clrMapOvr>
  <p:transition>
    <p:zoom/>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en-US" altLang="en-US"/>
              <a:t>P/E Ratio versus EV/EBITDA</a:t>
            </a:r>
          </a:p>
        </p:txBody>
      </p:sp>
      <p:sp>
        <p:nvSpPr>
          <p:cNvPr id="163843" name="Rectangle 3"/>
          <p:cNvSpPr>
            <a:spLocks noGrp="1" noChangeArrowheads="1"/>
          </p:cNvSpPr>
          <p:nvPr>
            <p:ph type="body" idx="1"/>
          </p:nvPr>
        </p:nvSpPr>
        <p:spPr/>
        <p:txBody>
          <a:bodyPr/>
          <a:lstStyle/>
          <a:p>
            <a:pPr>
              <a:lnSpc>
                <a:spcPct val="90000"/>
              </a:lnSpc>
            </a:pPr>
            <a:r>
              <a:rPr lang="en-US" altLang="en-US" sz="1600"/>
              <a:t>Use the EV/EBITDA when the funding does not make much difference in valuation</a:t>
            </a:r>
          </a:p>
          <a:p>
            <a:pPr lvl="1">
              <a:lnSpc>
                <a:spcPct val="90000"/>
              </a:lnSpc>
            </a:pPr>
            <a:r>
              <a:rPr lang="en-US" altLang="en-US" sz="1600"/>
              <a:t>Many companies in an industry with different levels of gearing and companies do not attempt to maximize leverage</a:t>
            </a:r>
          </a:p>
          <a:p>
            <a:pPr lvl="1">
              <a:lnSpc>
                <a:spcPct val="90000"/>
              </a:lnSpc>
            </a:pPr>
            <a:r>
              <a:rPr lang="en-US" altLang="en-US" sz="1600"/>
              <a:t>Very high levels of gearing and wildly fluctuating earnings</a:t>
            </a:r>
          </a:p>
          <a:p>
            <a:pPr lvl="1">
              <a:lnSpc>
                <a:spcPct val="90000"/>
              </a:lnSpc>
            </a:pPr>
            <a:r>
              <a:rPr lang="en-US" altLang="en-US" sz="1600"/>
              <a:t>When the earnings are affected by accounting policy and account adjustments</a:t>
            </a:r>
          </a:p>
          <a:p>
            <a:pPr>
              <a:lnSpc>
                <a:spcPct val="90000"/>
              </a:lnSpc>
            </a:pPr>
            <a:r>
              <a:rPr lang="en-US" altLang="en-US" sz="1600"/>
              <a:t>Use the P/E ratio when cost of funding clearly affects valuation and/or when the level of gearing is stable and similar for different companies</a:t>
            </a:r>
          </a:p>
          <a:p>
            <a:pPr lvl="1">
              <a:lnSpc>
                <a:spcPct val="90000"/>
              </a:lnSpc>
            </a:pPr>
            <a:r>
              <a:rPr lang="en-US" altLang="en-US" sz="1600"/>
              <a:t>Debt capacity can provide essential information on valuation</a:t>
            </a:r>
          </a:p>
          <a:p>
            <a:pPr lvl="1">
              <a:lnSpc>
                <a:spcPct val="90000"/>
              </a:lnSpc>
            </a:pPr>
            <a:r>
              <a:rPr lang="en-US" altLang="en-US" sz="1600"/>
              <a:t>EBITDA does not account for taxes, capital expenditures to replace existing assets, depreciation and other accounting factors that can affect value.</a:t>
            </a:r>
          </a:p>
        </p:txBody>
      </p:sp>
    </p:spTree>
  </p:cSld>
  <p:clrMapOvr>
    <a:masterClrMapping/>
  </p:clrMapOvr>
  <p:transition>
    <p:zoom/>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762000" y="682625"/>
            <a:ext cx="7086600" cy="544513"/>
          </a:xfrm>
        </p:spPr>
        <p:txBody>
          <a:bodyPr/>
          <a:lstStyle/>
          <a:p>
            <a:r>
              <a:rPr lang="en-US" altLang="en-US" sz="1800"/>
              <a:t>P/E Ratio</a:t>
            </a:r>
          </a:p>
        </p:txBody>
      </p:sp>
      <p:sp>
        <p:nvSpPr>
          <p:cNvPr id="164867" name="Rectangle 3"/>
          <p:cNvSpPr>
            <a:spLocks noGrp="1" noChangeArrowheads="1"/>
          </p:cNvSpPr>
          <p:nvPr>
            <p:ph type="body" idx="1"/>
          </p:nvPr>
        </p:nvSpPr>
        <p:spPr/>
        <p:txBody>
          <a:bodyPr/>
          <a:lstStyle/>
          <a:p>
            <a:r>
              <a:rPr lang="en-US" altLang="en-US"/>
              <a:t>If you use the P/E ratio for valuation, the ratio implies that only this year or last years earnings matter</a:t>
            </a:r>
          </a:p>
          <a:p>
            <a:r>
              <a:rPr lang="en-US" altLang="en-US"/>
              <a:t>Cash matters to investors in the end, not earnings (different lifetime of earnings)</a:t>
            </a:r>
          </a:p>
          <a:p>
            <a:r>
              <a:rPr lang="en-US" altLang="en-US"/>
              <a:t>When earnings reflect cash flow, P/E is reasonable for valuation</a:t>
            </a:r>
          </a:p>
          <a:p>
            <a:r>
              <a:rPr lang="en-US" altLang="en-US"/>
              <a:t>High P/E causes treadmill and does not necessary imply that companies are performing well</a:t>
            </a:r>
          </a:p>
          <a:p>
            <a:r>
              <a:rPr lang="en-US" altLang="en-US"/>
              <a:t>Earnings can be managed and manipulated</a:t>
            </a:r>
          </a:p>
          <a:p>
            <a:endParaRPr lang="en-US" altLang="en-US"/>
          </a:p>
          <a:p>
            <a:endParaRPr lang="en-US" altLang="en-US"/>
          </a:p>
        </p:txBody>
      </p:sp>
    </p:spTree>
  </p:cSld>
  <p:clrMapOvr>
    <a:masterClrMapping/>
  </p:clrMapOvr>
  <p:transition>
    <p:zoom/>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itle 3"/>
          <p:cNvSpPr>
            <a:spLocks noGrp="1"/>
          </p:cNvSpPr>
          <p:nvPr>
            <p:ph type="ctrTitle"/>
          </p:nvPr>
        </p:nvSpPr>
        <p:spPr>
          <a:ln>
            <a:miter lim="800000"/>
            <a:headEnd/>
            <a:tailEnd/>
          </a:ln>
        </p:spPr>
        <p:txBody>
          <a:bodyPr/>
          <a:lstStyle/>
          <a:p>
            <a:r>
              <a:rPr lang="en-US" altLang="en-US"/>
              <a:t>Implied Multiples from Value Drivers</a:t>
            </a:r>
          </a:p>
        </p:txBody>
      </p:sp>
    </p:spTree>
  </p:cSld>
  <p:clrMapOvr>
    <a:masterClrMapping/>
  </p:clrMapOvr>
  <p:transition>
    <p:zoom/>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n-US" altLang="en-US" sz="1800"/>
              <a:t>P/E Ratio, Growth and Reconciliation to Cash Flow</a:t>
            </a:r>
          </a:p>
        </p:txBody>
      </p:sp>
      <p:sp>
        <p:nvSpPr>
          <p:cNvPr id="166915" name="Rectangle 3"/>
          <p:cNvSpPr>
            <a:spLocks noGrp="1" noChangeArrowheads="1"/>
          </p:cNvSpPr>
          <p:nvPr>
            <p:ph type="body" idx="1"/>
          </p:nvPr>
        </p:nvSpPr>
        <p:spPr/>
        <p:txBody>
          <a:bodyPr/>
          <a:lstStyle/>
          <a:p>
            <a:pPr marL="342900" indent="-342900">
              <a:lnSpc>
                <a:spcPct val="80000"/>
              </a:lnSpc>
            </a:pPr>
            <a:r>
              <a:rPr lang="en-US" altLang="en-US" sz="1600"/>
              <a:t>P = D</a:t>
            </a:r>
            <a:r>
              <a:rPr lang="en-US" altLang="en-US" sz="1600" baseline="-25000"/>
              <a:t>1</a:t>
            </a:r>
            <a:r>
              <a:rPr lang="en-US" altLang="en-US" sz="1600"/>
              <a:t>/(k-g)</a:t>
            </a:r>
          </a:p>
          <a:p>
            <a:pPr marL="342900" indent="-342900">
              <a:lnSpc>
                <a:spcPct val="80000"/>
              </a:lnSpc>
            </a:pPr>
            <a:r>
              <a:rPr lang="en-US" altLang="en-US" sz="1600"/>
              <a:t>g = ROE * (1-DPO) or DPO = 1 - g/ROE</a:t>
            </a:r>
          </a:p>
          <a:p>
            <a:pPr marL="342900" indent="-342900">
              <a:lnSpc>
                <a:spcPct val="80000"/>
              </a:lnSpc>
            </a:pPr>
            <a:r>
              <a:rPr lang="en-US" altLang="en-US" sz="1600"/>
              <a:t>P/E = D/E/(k-g)</a:t>
            </a:r>
          </a:p>
          <a:p>
            <a:pPr marL="342900" indent="-342900">
              <a:lnSpc>
                <a:spcPct val="80000"/>
              </a:lnSpc>
            </a:pPr>
            <a:r>
              <a:rPr lang="en-US" altLang="en-US" sz="1600"/>
              <a:t>Substituting for D/E = DPO</a:t>
            </a:r>
          </a:p>
          <a:p>
            <a:pPr marL="342900" indent="-342900">
              <a:lnSpc>
                <a:spcPct val="80000"/>
              </a:lnSpc>
            </a:pPr>
            <a:r>
              <a:rPr lang="en-US" altLang="en-US" sz="1600"/>
              <a:t>P/E = (1-g/r)/(k-g)</a:t>
            </a:r>
          </a:p>
          <a:p>
            <a:pPr marL="742950" lvl="1" indent="-285750">
              <a:lnSpc>
                <a:spcPct val="80000"/>
              </a:lnSpc>
            </a:pPr>
            <a:r>
              <a:rPr lang="en-US" altLang="en-US" sz="1600"/>
              <a:t>g -- long term growth rate in earnings and cash flow</a:t>
            </a:r>
          </a:p>
          <a:p>
            <a:pPr marL="742950" lvl="1" indent="-285750">
              <a:lnSpc>
                <a:spcPct val="80000"/>
              </a:lnSpc>
            </a:pPr>
            <a:r>
              <a:rPr lang="en-US" altLang="en-US" sz="1600"/>
              <a:t>r -- rate of return earned on new investment</a:t>
            </a:r>
          </a:p>
          <a:p>
            <a:pPr marL="742950" lvl="1" indent="-285750">
              <a:lnSpc>
                <a:spcPct val="80000"/>
              </a:lnSpc>
            </a:pPr>
            <a:r>
              <a:rPr lang="en-US" altLang="en-US" sz="1600"/>
              <a:t>k -- discount rate</a:t>
            </a:r>
          </a:p>
          <a:p>
            <a:pPr marL="342900" indent="-342900">
              <a:lnSpc>
                <a:spcPct val="80000"/>
              </a:lnSpc>
            </a:pPr>
            <a:r>
              <a:rPr lang="en-US" altLang="en-US" sz="1600"/>
              <a:t>(k-g) = (1-g/r)/(P/E)</a:t>
            </a:r>
          </a:p>
          <a:p>
            <a:pPr marL="342900" indent="-342900">
              <a:lnSpc>
                <a:spcPct val="80000"/>
              </a:lnSpc>
            </a:pPr>
            <a:r>
              <a:rPr lang="en-US" altLang="en-US" sz="1600"/>
              <a:t>k = (1-g/r)/(P/E) + g</a:t>
            </a:r>
          </a:p>
          <a:p>
            <a:pPr marL="342900" indent="-342900">
              <a:lnSpc>
                <a:spcPct val="80000"/>
              </a:lnSpc>
            </a:pPr>
            <a:r>
              <a:rPr lang="en-US" altLang="en-US" sz="1600"/>
              <a:t>Example: if r = k than the formula boils down to 1/(k)</a:t>
            </a:r>
          </a:p>
          <a:p>
            <a:pPr marL="342900" indent="-342900">
              <a:lnSpc>
                <a:spcPct val="80000"/>
              </a:lnSpc>
            </a:pPr>
            <a:r>
              <a:rPr lang="en-US" altLang="en-US" sz="1600"/>
              <a:t>If the g = 0, the formula is P/E = 1/k</a:t>
            </a:r>
          </a:p>
        </p:txBody>
      </p:sp>
    </p:spTree>
  </p:cSld>
  <p:clrMapOvr>
    <a:masterClrMapping/>
  </p:clrMapOvr>
  <p:transition>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en-US"/>
              <a:t>Valuation Diagram – DCF from Free Cash Flow </a:t>
            </a:r>
          </a:p>
        </p:txBody>
      </p:sp>
      <p:sp>
        <p:nvSpPr>
          <p:cNvPr id="18435" name="Rectangle 3"/>
          <p:cNvSpPr>
            <a:spLocks noGrp="1" noChangeArrowheads="1"/>
          </p:cNvSpPr>
          <p:nvPr>
            <p:ph type="body" idx="1"/>
          </p:nvPr>
        </p:nvSpPr>
        <p:spPr/>
        <p:txBody>
          <a:bodyPr/>
          <a:lstStyle/>
          <a:p>
            <a:r>
              <a:rPr lang="en-US" altLang="en-US"/>
              <a:t>Valuation using discounted cash flows requires forecasted cash flows, application of a discount rate and measurement of continuing value (also referred to as horizon value or terminal value)</a:t>
            </a:r>
          </a:p>
        </p:txBody>
      </p:sp>
      <p:sp>
        <p:nvSpPr>
          <p:cNvPr id="18436" name="AutoShape 4"/>
          <p:cNvSpPr>
            <a:spLocks noChangeArrowheads="1"/>
          </p:cNvSpPr>
          <p:nvPr/>
        </p:nvSpPr>
        <p:spPr bwMode="auto">
          <a:xfrm>
            <a:off x="2057400" y="3124200"/>
            <a:ext cx="838200" cy="304800"/>
          </a:xfrm>
          <a:prstGeom prst="roundRect">
            <a:avLst>
              <a:gd name="adj" fmla="val 16667"/>
            </a:avLst>
          </a:prstGeom>
          <a:solidFill>
            <a:schemeClr val="accent1"/>
          </a:solidFill>
          <a:ln w="12700">
            <a:solidFill>
              <a:schemeClr val="tx1"/>
            </a:solidFill>
            <a:round/>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Cash Flow</a:t>
            </a:r>
          </a:p>
        </p:txBody>
      </p:sp>
      <p:sp>
        <p:nvSpPr>
          <p:cNvPr id="18437" name="AutoShape 5"/>
          <p:cNvSpPr>
            <a:spLocks noChangeArrowheads="1"/>
          </p:cNvSpPr>
          <p:nvPr/>
        </p:nvSpPr>
        <p:spPr bwMode="auto">
          <a:xfrm>
            <a:off x="3048000" y="3124200"/>
            <a:ext cx="838200" cy="304800"/>
          </a:xfrm>
          <a:prstGeom prst="roundRect">
            <a:avLst>
              <a:gd name="adj" fmla="val 16667"/>
            </a:avLst>
          </a:prstGeom>
          <a:solidFill>
            <a:schemeClr val="accent1"/>
          </a:solidFill>
          <a:ln w="12700">
            <a:solidFill>
              <a:schemeClr val="tx1"/>
            </a:solidFill>
            <a:round/>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Cash Flow</a:t>
            </a:r>
          </a:p>
        </p:txBody>
      </p:sp>
      <p:sp>
        <p:nvSpPr>
          <p:cNvPr id="18438" name="AutoShape 6"/>
          <p:cNvSpPr>
            <a:spLocks noChangeArrowheads="1"/>
          </p:cNvSpPr>
          <p:nvPr/>
        </p:nvSpPr>
        <p:spPr bwMode="auto">
          <a:xfrm>
            <a:off x="4038600" y="3124200"/>
            <a:ext cx="838200" cy="304800"/>
          </a:xfrm>
          <a:prstGeom prst="roundRect">
            <a:avLst>
              <a:gd name="adj" fmla="val 16667"/>
            </a:avLst>
          </a:prstGeom>
          <a:solidFill>
            <a:schemeClr val="accent1"/>
          </a:solidFill>
          <a:ln w="12700">
            <a:solidFill>
              <a:schemeClr val="tx1"/>
            </a:solidFill>
            <a:round/>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Cash Flow</a:t>
            </a:r>
          </a:p>
        </p:txBody>
      </p:sp>
      <p:sp>
        <p:nvSpPr>
          <p:cNvPr id="18439" name="AutoShape 7"/>
          <p:cNvSpPr>
            <a:spLocks noChangeArrowheads="1"/>
          </p:cNvSpPr>
          <p:nvPr/>
        </p:nvSpPr>
        <p:spPr bwMode="auto">
          <a:xfrm>
            <a:off x="5029200" y="3124200"/>
            <a:ext cx="838200" cy="304800"/>
          </a:xfrm>
          <a:prstGeom prst="roundRect">
            <a:avLst>
              <a:gd name="adj" fmla="val 16667"/>
            </a:avLst>
          </a:prstGeom>
          <a:solidFill>
            <a:schemeClr val="accent1"/>
          </a:solidFill>
          <a:ln w="12700">
            <a:solidFill>
              <a:schemeClr val="tx1"/>
            </a:solidFill>
            <a:round/>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Cash Flow</a:t>
            </a:r>
          </a:p>
        </p:txBody>
      </p:sp>
      <p:sp>
        <p:nvSpPr>
          <p:cNvPr id="18440" name="Rectangle 8"/>
          <p:cNvSpPr>
            <a:spLocks noChangeArrowheads="1"/>
          </p:cNvSpPr>
          <p:nvPr/>
        </p:nvSpPr>
        <p:spPr bwMode="auto">
          <a:xfrm>
            <a:off x="6172200" y="2971800"/>
            <a:ext cx="1371600" cy="5334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Continuing Value</a:t>
            </a:r>
          </a:p>
        </p:txBody>
      </p:sp>
      <p:cxnSp>
        <p:nvCxnSpPr>
          <p:cNvPr id="18441" name="AutoShape 9"/>
          <p:cNvCxnSpPr>
            <a:cxnSpLocks noChangeShapeType="1"/>
            <a:stCxn id="18436" idx="2"/>
          </p:cNvCxnSpPr>
          <p:nvPr/>
        </p:nvCxnSpPr>
        <p:spPr bwMode="auto">
          <a:xfrm rot="5400000">
            <a:off x="1466850" y="2647950"/>
            <a:ext cx="228600" cy="1790700"/>
          </a:xfrm>
          <a:prstGeom prst="bentConnector2">
            <a:avLst/>
          </a:prstGeom>
          <a:noFill/>
          <a:ln w="12700">
            <a:solidFill>
              <a:schemeClr val="tx1"/>
            </a:solidFill>
            <a:miter lim="800000"/>
            <a:headEnd type="none" w="sm" len="sm"/>
            <a:tailEnd type="triangle" w="sm" len="sm"/>
          </a:ln>
          <a:extLst>
            <a:ext uri="{909E8E84-426E-40DD-AFC4-6F175D3DCCD1}">
              <a14:hiddenFill xmlns:a14="http://schemas.microsoft.com/office/drawing/2010/main">
                <a:noFill/>
              </a14:hiddenFill>
            </a:ext>
          </a:extLst>
        </p:spPr>
      </p:cxnSp>
      <p:cxnSp>
        <p:nvCxnSpPr>
          <p:cNvPr id="18442" name="AutoShape 10"/>
          <p:cNvCxnSpPr>
            <a:cxnSpLocks noChangeShapeType="1"/>
            <a:stCxn id="18437" idx="2"/>
          </p:cNvCxnSpPr>
          <p:nvPr/>
        </p:nvCxnSpPr>
        <p:spPr bwMode="auto">
          <a:xfrm rot="5400000">
            <a:off x="1847850" y="2266950"/>
            <a:ext cx="457200" cy="2781300"/>
          </a:xfrm>
          <a:prstGeom prst="bentConnector2">
            <a:avLst/>
          </a:prstGeom>
          <a:noFill/>
          <a:ln w="12700">
            <a:solidFill>
              <a:schemeClr val="tx1"/>
            </a:solidFill>
            <a:miter lim="800000"/>
            <a:headEnd type="none" w="sm" len="sm"/>
            <a:tailEnd type="triangle" w="sm" len="sm"/>
          </a:ln>
          <a:extLst>
            <a:ext uri="{909E8E84-426E-40DD-AFC4-6F175D3DCCD1}">
              <a14:hiddenFill xmlns:a14="http://schemas.microsoft.com/office/drawing/2010/main">
                <a:noFill/>
              </a14:hiddenFill>
            </a:ext>
          </a:extLst>
        </p:spPr>
      </p:cxnSp>
      <p:cxnSp>
        <p:nvCxnSpPr>
          <p:cNvPr id="18443" name="AutoShape 11"/>
          <p:cNvCxnSpPr>
            <a:cxnSpLocks noChangeShapeType="1"/>
            <a:stCxn id="18438" idx="2"/>
          </p:cNvCxnSpPr>
          <p:nvPr/>
        </p:nvCxnSpPr>
        <p:spPr bwMode="auto">
          <a:xfrm rot="5400000">
            <a:off x="2228850" y="1885950"/>
            <a:ext cx="685800" cy="3771900"/>
          </a:xfrm>
          <a:prstGeom prst="bentConnector2">
            <a:avLst/>
          </a:prstGeom>
          <a:noFill/>
          <a:ln w="12700">
            <a:solidFill>
              <a:schemeClr val="tx1"/>
            </a:solidFill>
            <a:miter lim="800000"/>
            <a:headEnd type="none" w="sm" len="sm"/>
            <a:tailEnd type="triangle" w="sm" len="sm"/>
          </a:ln>
          <a:extLst>
            <a:ext uri="{909E8E84-426E-40DD-AFC4-6F175D3DCCD1}">
              <a14:hiddenFill xmlns:a14="http://schemas.microsoft.com/office/drawing/2010/main">
                <a:noFill/>
              </a14:hiddenFill>
            </a:ext>
          </a:extLst>
        </p:spPr>
      </p:cxnSp>
      <p:cxnSp>
        <p:nvCxnSpPr>
          <p:cNvPr id="18444" name="AutoShape 12"/>
          <p:cNvCxnSpPr>
            <a:cxnSpLocks noChangeShapeType="1"/>
            <a:stCxn id="18439" idx="2"/>
          </p:cNvCxnSpPr>
          <p:nvPr/>
        </p:nvCxnSpPr>
        <p:spPr bwMode="auto">
          <a:xfrm rot="5400000">
            <a:off x="2609850" y="1504950"/>
            <a:ext cx="914400" cy="4762500"/>
          </a:xfrm>
          <a:prstGeom prst="bentConnector2">
            <a:avLst/>
          </a:prstGeom>
          <a:noFill/>
          <a:ln w="12700">
            <a:solidFill>
              <a:schemeClr val="tx1"/>
            </a:solidFill>
            <a:miter lim="800000"/>
            <a:headEnd type="none" w="sm" len="sm"/>
            <a:tailEnd type="triangle" w="sm" len="sm"/>
          </a:ln>
          <a:extLst>
            <a:ext uri="{909E8E84-426E-40DD-AFC4-6F175D3DCCD1}">
              <a14:hiddenFill xmlns:a14="http://schemas.microsoft.com/office/drawing/2010/main">
                <a:noFill/>
              </a14:hiddenFill>
            </a:ext>
          </a:extLst>
        </p:spPr>
      </p:cxnSp>
      <p:cxnSp>
        <p:nvCxnSpPr>
          <p:cNvPr id="18445" name="AutoShape 13"/>
          <p:cNvCxnSpPr>
            <a:cxnSpLocks noChangeShapeType="1"/>
            <a:stCxn id="18440" idx="2"/>
          </p:cNvCxnSpPr>
          <p:nvPr/>
        </p:nvCxnSpPr>
        <p:spPr bwMode="auto">
          <a:xfrm rot="5400000">
            <a:off x="3238500" y="952500"/>
            <a:ext cx="1066800" cy="6172200"/>
          </a:xfrm>
          <a:prstGeom prst="bentConnector2">
            <a:avLst/>
          </a:prstGeom>
          <a:noFill/>
          <a:ln w="12700">
            <a:solidFill>
              <a:schemeClr val="tx1"/>
            </a:solidFill>
            <a:miter lim="800000"/>
            <a:headEnd type="none" w="sm" len="sm"/>
            <a:tailEnd type="triangle" w="sm" len="sm"/>
          </a:ln>
          <a:extLst>
            <a:ext uri="{909E8E84-426E-40DD-AFC4-6F175D3DCCD1}">
              <a14:hiddenFill xmlns:a14="http://schemas.microsoft.com/office/drawing/2010/main">
                <a:noFill/>
              </a14:hiddenFill>
            </a:ext>
          </a:extLst>
        </p:spPr>
      </p:cxnSp>
      <p:sp>
        <p:nvSpPr>
          <p:cNvPr id="18446" name="Text Box 14"/>
          <p:cNvSpPr txBox="1">
            <a:spLocks noChangeArrowheads="1"/>
          </p:cNvSpPr>
          <p:nvPr/>
        </p:nvSpPr>
        <p:spPr bwMode="auto">
          <a:xfrm>
            <a:off x="1524000" y="3962400"/>
            <a:ext cx="1828800" cy="274638"/>
          </a:xfrm>
          <a:prstGeom prst="rect">
            <a:avLst/>
          </a:prstGeom>
          <a:solidFill>
            <a:schemeClr val="hlink"/>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Discount Rate is WACC</a:t>
            </a:r>
          </a:p>
        </p:txBody>
      </p:sp>
      <p:sp>
        <p:nvSpPr>
          <p:cNvPr id="18447" name="Rectangle 15"/>
          <p:cNvSpPr>
            <a:spLocks noChangeArrowheads="1"/>
          </p:cNvSpPr>
          <p:nvPr/>
        </p:nvSpPr>
        <p:spPr bwMode="auto">
          <a:xfrm>
            <a:off x="457200" y="4724400"/>
            <a:ext cx="1143000" cy="3048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Enterprise Value</a:t>
            </a:r>
          </a:p>
        </p:txBody>
      </p:sp>
      <p:sp>
        <p:nvSpPr>
          <p:cNvPr id="18448" name="Rectangle 16"/>
          <p:cNvSpPr>
            <a:spLocks noChangeArrowheads="1"/>
          </p:cNvSpPr>
          <p:nvPr/>
        </p:nvSpPr>
        <p:spPr bwMode="auto">
          <a:xfrm>
            <a:off x="457200" y="5181600"/>
            <a:ext cx="1143000" cy="3048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Net Debt</a:t>
            </a:r>
          </a:p>
        </p:txBody>
      </p:sp>
      <p:sp>
        <p:nvSpPr>
          <p:cNvPr id="18449" name="Rectangle 17"/>
          <p:cNvSpPr>
            <a:spLocks noChangeArrowheads="1"/>
          </p:cNvSpPr>
          <p:nvPr/>
        </p:nvSpPr>
        <p:spPr bwMode="auto">
          <a:xfrm>
            <a:off x="457200" y="5638800"/>
            <a:ext cx="1143000" cy="3048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Equity Value</a:t>
            </a:r>
          </a:p>
        </p:txBody>
      </p:sp>
      <p:sp>
        <p:nvSpPr>
          <p:cNvPr id="18450" name="Text Box 18"/>
          <p:cNvSpPr txBox="1">
            <a:spLocks noChangeArrowheads="1"/>
          </p:cNvSpPr>
          <p:nvPr/>
        </p:nvSpPr>
        <p:spPr bwMode="auto">
          <a:xfrm>
            <a:off x="6477000" y="5181600"/>
            <a:ext cx="1676400" cy="63976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Reference: Private Valuation; Valuation Mistakes</a:t>
            </a:r>
          </a:p>
        </p:txBody>
      </p:sp>
    </p:spTree>
  </p:cSld>
  <p:clrMapOvr>
    <a:masterClrMapping/>
  </p:clrMapOvr>
  <p:transition>
    <p:zoom/>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r>
              <a:rPr lang="en-US" altLang="en-US"/>
              <a:t>Relationship Between Multiples</a:t>
            </a:r>
          </a:p>
        </p:txBody>
      </p:sp>
      <p:sp>
        <p:nvSpPr>
          <p:cNvPr id="167939" name="Rectangle 3"/>
          <p:cNvSpPr>
            <a:spLocks noGrp="1" noChangeArrowheads="1"/>
          </p:cNvSpPr>
          <p:nvPr>
            <p:ph type="body" idx="1"/>
          </p:nvPr>
        </p:nvSpPr>
        <p:spPr/>
        <p:txBody>
          <a:bodyPr/>
          <a:lstStyle/>
          <a:p>
            <a:pPr>
              <a:lnSpc>
                <a:spcPct val="90000"/>
              </a:lnSpc>
            </a:pPr>
            <a:r>
              <a:rPr lang="en-US" altLang="en-US"/>
              <a:t>The P/E, EV/EBITDA and Cash Flow Multiples should be consistent and you should understand why one multiple gives you a different answer than another multiple.</a:t>
            </a:r>
          </a:p>
          <a:p>
            <a:pPr>
              <a:lnSpc>
                <a:spcPct val="90000"/>
              </a:lnSpc>
            </a:pPr>
            <a:r>
              <a:rPr lang="en-US" altLang="en-US"/>
              <a:t>Each of the multiples is affected by</a:t>
            </a:r>
          </a:p>
          <a:p>
            <a:pPr lvl="1">
              <a:lnSpc>
                <a:spcPct val="90000"/>
              </a:lnSpc>
            </a:pPr>
            <a:r>
              <a:rPr lang="en-US" altLang="en-US"/>
              <a:t>The discount rate – the risk of the cash flow</a:t>
            </a:r>
          </a:p>
          <a:p>
            <a:pPr lvl="1">
              <a:lnSpc>
                <a:spcPct val="90000"/>
              </a:lnSpc>
            </a:pPr>
            <a:r>
              <a:rPr lang="en-US" altLang="en-US"/>
              <a:t>The ability of the company to earn more than its cost of capital</a:t>
            </a:r>
          </a:p>
          <a:p>
            <a:pPr lvl="1">
              <a:lnSpc>
                <a:spcPct val="90000"/>
              </a:lnSpc>
            </a:pPr>
            <a:r>
              <a:rPr lang="en-US" altLang="en-US"/>
              <a:t>The growth rate in cash flow or earnings</a:t>
            </a:r>
          </a:p>
          <a:p>
            <a:pPr>
              <a:lnSpc>
                <a:spcPct val="90000"/>
              </a:lnSpc>
            </a:pPr>
            <a:r>
              <a:rPr lang="en-US" altLang="en-US"/>
              <a:t>Differences in the ratios are a function of</a:t>
            </a:r>
          </a:p>
          <a:p>
            <a:pPr lvl="1">
              <a:lnSpc>
                <a:spcPct val="90000"/>
              </a:lnSpc>
            </a:pPr>
            <a:r>
              <a:rPr lang="en-US" altLang="en-US"/>
              <a:t>Leverage,  Depreciation Rates, Taxes, Capital Expenditures relative to cash flow</a:t>
            </a:r>
          </a:p>
          <a:p>
            <a:pPr>
              <a:lnSpc>
                <a:spcPct val="90000"/>
              </a:lnSpc>
            </a:pPr>
            <a:endParaRPr lang="en-US" altLang="en-US"/>
          </a:p>
        </p:txBody>
      </p:sp>
    </p:spTree>
  </p:cSld>
  <p:clrMapOvr>
    <a:masterClrMapping/>
  </p:clrMapOvr>
  <p:transition>
    <p:zoom/>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itle 1"/>
          <p:cNvSpPr>
            <a:spLocks noGrp="1"/>
          </p:cNvSpPr>
          <p:nvPr>
            <p:ph type="title"/>
          </p:nvPr>
        </p:nvSpPr>
        <p:spPr/>
        <p:txBody>
          <a:bodyPr/>
          <a:lstStyle/>
          <a:p>
            <a:r>
              <a:rPr lang="en-US" altLang="en-US"/>
              <a:t>Computing the Implied P/E Ratio from Current and Long-term ROE, growth and Cost of Equity</a:t>
            </a:r>
          </a:p>
        </p:txBody>
      </p:sp>
      <p:pic>
        <p:nvPicPr>
          <p:cNvPr id="168963"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 y="2209800"/>
            <a:ext cx="8770938" cy="3276600"/>
          </a:xfrm>
          <a:noFill/>
        </p:spPr>
      </p:pic>
    </p:spTree>
  </p:cSld>
  <p:clrMapOvr>
    <a:masterClrMapping/>
  </p:clrMapOvr>
  <p:transition>
    <p:zoom/>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1"/>
          <p:cNvSpPr>
            <a:spLocks noGrp="1"/>
          </p:cNvSpPr>
          <p:nvPr>
            <p:ph type="title"/>
          </p:nvPr>
        </p:nvSpPr>
        <p:spPr/>
        <p:txBody>
          <a:bodyPr/>
          <a:lstStyle/>
          <a:p>
            <a:r>
              <a:rPr lang="en-US" altLang="en-US"/>
              <a:t>Summary of Calculating the EV/EBITDA Ratio from Value Drivers with Transition</a:t>
            </a:r>
          </a:p>
        </p:txBody>
      </p:sp>
      <p:pic>
        <p:nvPicPr>
          <p:cNvPr id="16998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 y="2595563"/>
            <a:ext cx="8686800" cy="3065462"/>
          </a:xfrm>
          <a:noFill/>
        </p:spPr>
      </p:pic>
    </p:spTree>
  </p:cSld>
  <p:clrMapOvr>
    <a:masterClrMapping/>
  </p:clrMapOvr>
  <p:transition>
    <p:zoom/>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itle 1"/>
          <p:cNvSpPr>
            <a:spLocks noGrp="1"/>
          </p:cNvSpPr>
          <p:nvPr>
            <p:ph type="title"/>
          </p:nvPr>
        </p:nvSpPr>
        <p:spPr/>
        <p:txBody>
          <a:bodyPr/>
          <a:lstStyle/>
          <a:p>
            <a:r>
              <a:rPr lang="en-US" altLang="en-US"/>
              <a:t>Components of EV/EBITDA Calculation including Inflation Rate, Real Interest Rate, Risk Premium and Spread</a:t>
            </a:r>
          </a:p>
        </p:txBody>
      </p:sp>
      <p:pic>
        <p:nvPicPr>
          <p:cNvPr id="17101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0" y="1604963"/>
            <a:ext cx="8229600" cy="4294187"/>
          </a:xfrm>
          <a:noFill/>
        </p:spPr>
      </p:pic>
    </p:spTree>
  </p:cSld>
  <p:clrMapOvr>
    <a:masterClrMapping/>
  </p:clrMapOvr>
  <p:transition>
    <p:zoom/>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itle 1"/>
          <p:cNvSpPr>
            <a:spLocks noGrp="1"/>
          </p:cNvSpPr>
          <p:nvPr>
            <p:ph type="title"/>
          </p:nvPr>
        </p:nvSpPr>
        <p:spPr/>
        <p:txBody>
          <a:bodyPr/>
          <a:lstStyle/>
          <a:p>
            <a:r>
              <a:rPr lang="en-US" altLang="en-US"/>
              <a:t>Mechanics – Transition Factors</a:t>
            </a:r>
          </a:p>
        </p:txBody>
      </p:sp>
      <p:sp>
        <p:nvSpPr>
          <p:cNvPr id="172035" name="Content Placeholder 2"/>
          <p:cNvSpPr>
            <a:spLocks noGrp="1"/>
          </p:cNvSpPr>
          <p:nvPr>
            <p:ph idx="1"/>
          </p:nvPr>
        </p:nvSpPr>
        <p:spPr/>
        <p:txBody>
          <a:bodyPr/>
          <a:lstStyle/>
          <a:p>
            <a:r>
              <a:rPr lang="en-US" altLang="en-US"/>
              <a:t>ROE</a:t>
            </a:r>
            <a:r>
              <a:rPr lang="en-US" altLang="en-US" baseline="-25000"/>
              <a:t>t</a:t>
            </a:r>
            <a:r>
              <a:rPr lang="en-US" altLang="en-US"/>
              <a:t> = (1 + g) x ROE</a:t>
            </a:r>
            <a:r>
              <a:rPr lang="en-US" altLang="en-US" baseline="-25000"/>
              <a:t>t-1 </a:t>
            </a:r>
            <a:endParaRPr lang="en-JM" altLang="en-US"/>
          </a:p>
          <a:p>
            <a:r>
              <a:rPr lang="en-US" altLang="en-US"/>
              <a:t>where,</a:t>
            </a:r>
            <a:endParaRPr lang="en-JM" altLang="en-US"/>
          </a:p>
          <a:p>
            <a:r>
              <a:rPr lang="en-US" altLang="en-US"/>
              <a:t>g = (ROE</a:t>
            </a:r>
            <a:r>
              <a:rPr lang="en-US" altLang="en-US" baseline="-25000"/>
              <a:t>long term</a:t>
            </a:r>
            <a:r>
              <a:rPr lang="en-US" altLang="en-US"/>
              <a:t>/ROE</a:t>
            </a:r>
            <a:r>
              <a:rPr lang="en-US" altLang="en-US" baseline="-25000"/>
              <a:t>short-term</a:t>
            </a:r>
            <a:r>
              <a:rPr lang="en-US" altLang="en-US"/>
              <a:t>) </a:t>
            </a:r>
            <a:r>
              <a:rPr lang="en-US" altLang="en-US" baseline="30000"/>
              <a:t>(1/(1+transition period))</a:t>
            </a:r>
            <a:endParaRPr lang="en-JM" altLang="en-US"/>
          </a:p>
          <a:p>
            <a:r>
              <a:rPr lang="en-US" altLang="en-US"/>
              <a:t>or,</a:t>
            </a:r>
            <a:endParaRPr lang="en-JM" altLang="en-US"/>
          </a:p>
          <a:p>
            <a:r>
              <a:rPr lang="en-US" altLang="en-US"/>
              <a:t>ROE</a:t>
            </a:r>
            <a:r>
              <a:rPr lang="en-US" altLang="en-US" baseline="-25000"/>
              <a:t>t</a:t>
            </a:r>
            <a:r>
              <a:rPr lang="en-US" altLang="en-US"/>
              <a:t> = ROE</a:t>
            </a:r>
            <a:r>
              <a:rPr lang="en-US" altLang="en-US" baseline="-25000"/>
              <a:t>t-1 </a:t>
            </a:r>
            <a:r>
              <a:rPr lang="en-US" altLang="en-US"/>
              <a:t>+ Linear Factor</a:t>
            </a:r>
            <a:endParaRPr lang="en-JM" altLang="en-US"/>
          </a:p>
          <a:p>
            <a:r>
              <a:rPr lang="en-US" altLang="en-US"/>
              <a:t>where,</a:t>
            </a:r>
            <a:endParaRPr lang="en-JM" altLang="en-US"/>
          </a:p>
          <a:p>
            <a:r>
              <a:rPr lang="en-US" altLang="en-US"/>
              <a:t>Linear Factor = (ROE</a:t>
            </a:r>
            <a:r>
              <a:rPr lang="en-US" altLang="en-US" baseline="-25000"/>
              <a:t>long-term </a:t>
            </a:r>
            <a:r>
              <a:rPr lang="en-US" altLang="en-US"/>
              <a:t>– ROE</a:t>
            </a:r>
            <a:r>
              <a:rPr lang="en-US" altLang="en-US" baseline="-25000"/>
              <a:t>short-term</a:t>
            </a:r>
            <a:r>
              <a:rPr lang="en-US" altLang="en-US"/>
              <a:t>)/(1+transition period)</a:t>
            </a:r>
            <a:endParaRPr lang="en-JM" altLang="en-US"/>
          </a:p>
          <a:p>
            <a:endParaRPr lang="en-US" altLang="en-US"/>
          </a:p>
        </p:txBody>
      </p:sp>
    </p:spTree>
  </p:cSld>
  <p:clrMapOvr>
    <a:masterClrMapping/>
  </p:clrMapOvr>
  <p:transition>
    <p:zoom/>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n-US" altLang="en-US"/>
              <a:t>Use of P/E Ratio Formula to Compute the Required Return on Equity Capital</a:t>
            </a:r>
          </a:p>
        </p:txBody>
      </p:sp>
      <p:sp>
        <p:nvSpPr>
          <p:cNvPr id="173059" name="Rectangle 3"/>
          <p:cNvSpPr>
            <a:spLocks noGrp="1" noChangeArrowheads="1"/>
          </p:cNvSpPr>
          <p:nvPr>
            <p:ph type="body" sz="half" idx="1"/>
          </p:nvPr>
        </p:nvSpPr>
        <p:spPr>
          <a:xfrm>
            <a:off x="762000" y="1524000"/>
            <a:ext cx="7467600" cy="4267200"/>
          </a:xfrm>
        </p:spPr>
        <p:txBody>
          <a:bodyPr/>
          <a:lstStyle/>
          <a:p>
            <a:r>
              <a:rPr lang="en-US" altLang="en-US" sz="1600"/>
              <a:t>It will become apparent later that one cannot get away from estimating the cost of equity capital and the CAPM technique is inadequate from a theoretical and a practical standpoint.</a:t>
            </a:r>
          </a:p>
          <a:p>
            <a:r>
              <a:rPr lang="en-US" altLang="en-US" sz="1600"/>
              <a:t>The following example illustrates how the formula can be used in practice:</a:t>
            </a:r>
          </a:p>
          <a:p>
            <a:pPr lvl="1"/>
            <a:r>
              <a:rPr lang="en-US" altLang="en-US" sz="1600"/>
              <a:t>k = (1-g/r)/(P/E) + g</a:t>
            </a:r>
          </a:p>
          <a:p>
            <a:r>
              <a:rPr lang="en-US" altLang="en-US" sz="1600"/>
              <a:t>  </a:t>
            </a:r>
          </a:p>
        </p:txBody>
      </p:sp>
      <p:pic>
        <p:nvPicPr>
          <p:cNvPr id="173060"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066800" y="3276600"/>
            <a:ext cx="6858000" cy="2355850"/>
          </a:xfrm>
          <a:noFill/>
        </p:spPr>
      </p:pic>
    </p:spTree>
  </p:cSld>
  <p:clrMapOvr>
    <a:masterClrMapping/>
  </p:clrMapOvr>
  <p:transition>
    <p:zoom/>
  </p:transition>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altLang="en-US"/>
              <a:t>P/E Notes</a:t>
            </a:r>
          </a:p>
        </p:txBody>
      </p:sp>
      <p:sp>
        <p:nvSpPr>
          <p:cNvPr id="174083" name="Rectangle 3"/>
          <p:cNvSpPr>
            <a:spLocks noGrp="1" noChangeArrowheads="1"/>
          </p:cNvSpPr>
          <p:nvPr>
            <p:ph type="body" idx="1"/>
          </p:nvPr>
        </p:nvSpPr>
        <p:spPr/>
        <p:txBody>
          <a:bodyPr/>
          <a:lstStyle/>
          <a:p>
            <a:r>
              <a:rPr lang="en-US" altLang="en-US"/>
              <a:t>High ROE does not mean high PE – Hence the existence of high ROE stocks with low PEs</a:t>
            </a:r>
          </a:p>
          <a:p>
            <a:r>
              <a:rPr lang="en-US" altLang="en-US"/>
              <a:t>Growth and value are not always positively correlated</a:t>
            </a:r>
          </a:p>
          <a:p>
            <a:r>
              <a:rPr lang="en-US" altLang="en-US"/>
              <a:t>Growth from improvement will always be value enhancing whereas growth from reinvestment depends upon the return against the benchmark return</a:t>
            </a:r>
          </a:p>
          <a:p>
            <a:r>
              <a:rPr lang="en-US" altLang="en-US"/>
              <a:t>Reinvestment should also include “ Cash hoarding”</a:t>
            </a:r>
          </a:p>
          <a:p>
            <a:r>
              <a:rPr lang="en-US" altLang="en-US"/>
              <a:t>PB is better at differentiating ROE differences than PE</a:t>
            </a:r>
          </a:p>
          <a:p>
            <a:endParaRPr lang="en-US" altLang="en-US"/>
          </a:p>
          <a:p>
            <a:endParaRPr lang="en-US" altLang="en-US"/>
          </a:p>
        </p:txBody>
      </p:sp>
    </p:spTree>
  </p:cSld>
  <p:clrMapOvr>
    <a:masterClrMapping/>
  </p:clrMapOvr>
  <p:transition>
    <p:zoom/>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altLang="en-US"/>
              <a:t>Relationship Between Multiples</a:t>
            </a:r>
          </a:p>
        </p:txBody>
      </p:sp>
      <p:sp>
        <p:nvSpPr>
          <p:cNvPr id="175107" name="Rectangle 3"/>
          <p:cNvSpPr>
            <a:spLocks noGrp="1" noChangeArrowheads="1"/>
          </p:cNvSpPr>
          <p:nvPr>
            <p:ph type="body" idx="1"/>
          </p:nvPr>
        </p:nvSpPr>
        <p:spPr/>
        <p:txBody>
          <a:bodyPr/>
          <a:lstStyle/>
          <a:p>
            <a:pPr>
              <a:lnSpc>
                <a:spcPct val="90000"/>
              </a:lnSpc>
            </a:pPr>
            <a:r>
              <a:rPr lang="en-US" altLang="en-US" sz="1600"/>
              <a:t>Enterprise Value = NOPLAT x (1-g/ROIC)/(WACC – g) </a:t>
            </a:r>
          </a:p>
          <a:p>
            <a:pPr>
              <a:lnSpc>
                <a:spcPct val="90000"/>
              </a:lnSpc>
            </a:pPr>
            <a:r>
              <a:rPr lang="en-US" altLang="en-US" sz="1600"/>
              <a:t>NOPLAT = Investment x ROIC</a:t>
            </a:r>
          </a:p>
          <a:p>
            <a:pPr>
              <a:lnSpc>
                <a:spcPct val="90000"/>
              </a:lnSpc>
            </a:pPr>
            <a:r>
              <a:rPr lang="en-US" altLang="en-US" sz="1600"/>
              <a:t>NOPLAT = EBIT x (1-t)</a:t>
            </a:r>
          </a:p>
          <a:p>
            <a:pPr>
              <a:lnSpc>
                <a:spcPct val="90000"/>
              </a:lnSpc>
            </a:pPr>
            <a:r>
              <a:rPr lang="en-US" altLang="en-US" sz="1600"/>
              <a:t>EBITDA = EBIT + Depreciation</a:t>
            </a:r>
          </a:p>
          <a:p>
            <a:pPr lvl="1">
              <a:lnSpc>
                <a:spcPct val="90000"/>
              </a:lnSpc>
            </a:pPr>
            <a:r>
              <a:rPr lang="en-US" altLang="en-US" sz="1600"/>
              <a:t>EV/EBITDA</a:t>
            </a:r>
          </a:p>
          <a:p>
            <a:pPr>
              <a:lnSpc>
                <a:spcPct val="90000"/>
              </a:lnSpc>
            </a:pPr>
            <a:r>
              <a:rPr lang="en-US" altLang="en-US" sz="1600"/>
              <a:t>EBT = EBIT – Interest</a:t>
            </a:r>
          </a:p>
          <a:p>
            <a:pPr>
              <a:lnSpc>
                <a:spcPct val="90000"/>
              </a:lnSpc>
            </a:pPr>
            <a:r>
              <a:rPr lang="en-US" altLang="en-US" sz="1600"/>
              <a:t>NI = EBT x (1-t)</a:t>
            </a:r>
          </a:p>
          <a:p>
            <a:pPr lvl="1">
              <a:lnSpc>
                <a:spcPct val="90000"/>
              </a:lnSpc>
            </a:pPr>
            <a:r>
              <a:rPr lang="en-US" altLang="en-US" sz="1600"/>
              <a:t>NI/Market Cap</a:t>
            </a:r>
          </a:p>
          <a:p>
            <a:pPr>
              <a:lnSpc>
                <a:spcPct val="90000"/>
              </a:lnSpc>
            </a:pPr>
            <a:r>
              <a:rPr lang="en-US" altLang="en-US" sz="1600"/>
              <a:t>Market Cap = EV – Debt</a:t>
            </a:r>
          </a:p>
          <a:p>
            <a:pPr lvl="1">
              <a:lnSpc>
                <a:spcPct val="90000"/>
              </a:lnSpc>
            </a:pPr>
            <a:r>
              <a:rPr lang="en-US" altLang="en-US" sz="1600"/>
              <a:t>MB = Market Cap/Equity</a:t>
            </a:r>
          </a:p>
          <a:p>
            <a:pPr lvl="1">
              <a:lnSpc>
                <a:spcPct val="90000"/>
              </a:lnSpc>
              <a:buFont typeface="Wingdings" panose="05000000000000000000" pitchFamily="2" charset="2"/>
              <a:buNone/>
            </a:pPr>
            <a:endParaRPr lang="en-US" altLang="en-US" sz="1600"/>
          </a:p>
        </p:txBody>
      </p:sp>
    </p:spTree>
  </p:cSld>
  <p:clrMapOvr>
    <a:masterClrMapping/>
  </p:clrMapOvr>
  <p:transition>
    <p:zoom/>
  </p:transition>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altLang="en-US"/>
              <a:t>Relationship Between Multiples - Illustration</a:t>
            </a:r>
          </a:p>
        </p:txBody>
      </p:sp>
      <p:sp>
        <p:nvSpPr>
          <p:cNvPr id="176131" name="Rectangle 3"/>
          <p:cNvSpPr>
            <a:spLocks noGrp="1" noChangeArrowheads="1"/>
          </p:cNvSpPr>
          <p:nvPr>
            <p:ph type="body" idx="1"/>
          </p:nvPr>
        </p:nvSpPr>
        <p:spPr/>
        <p:txBody>
          <a:bodyPr/>
          <a:lstStyle/>
          <a:p>
            <a:r>
              <a:rPr lang="en-US" altLang="en-US"/>
              <a:t>Assume</a:t>
            </a:r>
          </a:p>
          <a:p>
            <a:pPr lvl="1"/>
            <a:r>
              <a:rPr lang="en-US" altLang="en-US"/>
              <a:t>Value = NOPLAT x (1-g/ROIC)/(WACC –g)</a:t>
            </a:r>
          </a:p>
          <a:p>
            <a:pPr lvl="1"/>
            <a:r>
              <a:rPr lang="en-US" altLang="en-US"/>
              <a:t>This is the EVA Formula</a:t>
            </a:r>
          </a:p>
          <a:p>
            <a:r>
              <a:rPr lang="en-US" altLang="en-US"/>
              <a:t>Assume</a:t>
            </a:r>
          </a:p>
          <a:p>
            <a:pPr lvl="1"/>
            <a:r>
              <a:rPr lang="en-US" altLang="en-US"/>
              <a:t>No Taxes</a:t>
            </a:r>
          </a:p>
          <a:p>
            <a:pPr lvl="1"/>
            <a:r>
              <a:rPr lang="en-US" altLang="en-US"/>
              <a:t>No Leverage</a:t>
            </a:r>
          </a:p>
          <a:p>
            <a:pPr lvl="1"/>
            <a:r>
              <a:rPr lang="en-US" altLang="en-US"/>
              <a:t>No Depreciation</a:t>
            </a:r>
          </a:p>
          <a:p>
            <a:pPr lvl="1"/>
            <a:r>
              <a:rPr lang="en-US" altLang="en-US"/>
              <a:t>No Growth Rate</a:t>
            </a:r>
          </a:p>
          <a:p>
            <a:pPr lvl="1"/>
            <a:r>
              <a:rPr lang="en-US" altLang="en-US"/>
              <a:t>ROIC = 10%</a:t>
            </a:r>
          </a:p>
        </p:txBody>
      </p:sp>
    </p:spTree>
  </p:cSld>
  <p:clrMapOvr>
    <a:masterClrMapping/>
  </p:clrMapOvr>
  <p:transition>
    <p:zoom/>
  </p:transition>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US" altLang="en-US"/>
              <a:t>Comparative Multiples</a:t>
            </a:r>
          </a:p>
        </p:txBody>
      </p:sp>
      <p:sp>
        <p:nvSpPr>
          <p:cNvPr id="177155" name="Rectangle 3"/>
          <p:cNvSpPr>
            <a:spLocks noGrp="1" noChangeArrowheads="1"/>
          </p:cNvSpPr>
          <p:nvPr>
            <p:ph type="body" sz="half" idx="1"/>
          </p:nvPr>
        </p:nvSpPr>
        <p:spPr>
          <a:xfrm>
            <a:off x="762000" y="1524000"/>
            <a:ext cx="7467600" cy="2438400"/>
          </a:xfrm>
        </p:spPr>
        <p:txBody>
          <a:bodyPr/>
          <a:lstStyle/>
          <a:p>
            <a:r>
              <a:rPr lang="en-US" altLang="en-US" sz="1600"/>
              <a:t>With the simple assumptions, each of the multiples is the same as shown below</a:t>
            </a:r>
          </a:p>
        </p:txBody>
      </p:sp>
      <p:pic>
        <p:nvPicPr>
          <p:cNvPr id="177156" name="Picture 7"/>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09600" y="2822575"/>
            <a:ext cx="7772400" cy="2747963"/>
          </a:xfrm>
          <a:noFill/>
        </p:spPr>
      </p:pic>
      <p:sp>
        <p:nvSpPr>
          <p:cNvPr id="177157" name="Text Box 9"/>
          <p:cNvSpPr txBox="1">
            <a:spLocks noChangeArrowheads="1"/>
          </p:cNvSpPr>
          <p:nvPr/>
        </p:nvSpPr>
        <p:spPr bwMode="auto">
          <a:xfrm>
            <a:off x="5257800" y="2133600"/>
            <a:ext cx="2743200" cy="63976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Exercise: Data table with alternative parameters to investigate P/E and EV/EBITA</a:t>
            </a:r>
          </a:p>
        </p:txBody>
      </p:sp>
    </p:spTree>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9"/>
          <p:cNvSpPr>
            <a:spLocks noChangeArrowheads="1"/>
          </p:cNvSpPr>
          <p:nvPr/>
        </p:nvSpPr>
        <p:spPr bwMode="auto">
          <a:xfrm>
            <a:off x="5791200" y="1371600"/>
            <a:ext cx="2667000" cy="4495800"/>
          </a:xfrm>
          <a:prstGeom prst="rect">
            <a:avLst/>
          </a:prstGeom>
          <a:solidFill>
            <a:schemeClr val="bg2"/>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endParaRPr lang="en-US" altLang="en-US"/>
          </a:p>
        </p:txBody>
      </p:sp>
      <p:sp>
        <p:nvSpPr>
          <p:cNvPr id="19459" name="Rectangle 2"/>
          <p:cNvSpPr>
            <a:spLocks noGrp="1" noChangeArrowheads="1"/>
          </p:cNvSpPr>
          <p:nvPr>
            <p:ph type="title"/>
          </p:nvPr>
        </p:nvSpPr>
        <p:spPr/>
        <p:txBody>
          <a:bodyPr/>
          <a:lstStyle/>
          <a:p>
            <a:r>
              <a:rPr lang="en-US" altLang="en-US"/>
              <a:t>Equity Cash Flow, Debt Cash Flow, Free Cash Flow and</a:t>
            </a:r>
            <a:br>
              <a:rPr lang="en-US" altLang="en-US"/>
            </a:br>
            <a:r>
              <a:rPr lang="en-US" altLang="en-US"/>
              <a:t>Cost of Equity, Cost of Debt and WACC</a:t>
            </a:r>
          </a:p>
        </p:txBody>
      </p:sp>
      <p:sp>
        <p:nvSpPr>
          <p:cNvPr id="19460" name="Rectangle 4"/>
          <p:cNvSpPr>
            <a:spLocks noChangeArrowheads="1"/>
          </p:cNvSpPr>
          <p:nvPr/>
        </p:nvSpPr>
        <p:spPr bwMode="auto">
          <a:xfrm>
            <a:off x="914400" y="1676400"/>
            <a:ext cx="3962400" cy="6096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sz="1600"/>
              <a:t>Equity Cash Flow and Value of Equity : </a:t>
            </a:r>
          </a:p>
          <a:p>
            <a:pPr algn="ctr"/>
            <a:r>
              <a:rPr lang="en-US" altLang="en-US" sz="1600"/>
              <a:t>Dividends less Equity Issued</a:t>
            </a:r>
          </a:p>
        </p:txBody>
      </p:sp>
      <p:sp>
        <p:nvSpPr>
          <p:cNvPr id="19461" name="Rectangle 5"/>
          <p:cNvSpPr>
            <a:spLocks noChangeArrowheads="1"/>
          </p:cNvSpPr>
          <p:nvPr/>
        </p:nvSpPr>
        <p:spPr bwMode="auto">
          <a:xfrm>
            <a:off x="914400" y="3124200"/>
            <a:ext cx="3962400" cy="6096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sz="1600"/>
              <a:t>Debt Cash Flow and Market Value of Debt :</a:t>
            </a:r>
          </a:p>
          <a:p>
            <a:pPr algn="ctr"/>
            <a:r>
              <a:rPr lang="en-US" altLang="en-US" sz="1600"/>
              <a:t>Net Interest plus Net Debt Payments</a:t>
            </a:r>
          </a:p>
        </p:txBody>
      </p:sp>
      <p:sp>
        <p:nvSpPr>
          <p:cNvPr id="19462" name="Rectangle 6"/>
          <p:cNvSpPr>
            <a:spLocks noChangeArrowheads="1"/>
          </p:cNvSpPr>
          <p:nvPr/>
        </p:nvSpPr>
        <p:spPr bwMode="auto">
          <a:xfrm>
            <a:off x="838200" y="4800600"/>
            <a:ext cx="3962400" cy="6858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sz="1600"/>
              <a:t>Free Cash Flow:</a:t>
            </a:r>
          </a:p>
          <a:p>
            <a:pPr algn="ctr"/>
            <a:r>
              <a:rPr lang="en-US" altLang="en-US" sz="1600"/>
              <a:t>EBITDA – Op Taxes – Cap Exp – WC Chg</a:t>
            </a:r>
          </a:p>
        </p:txBody>
      </p:sp>
      <p:sp>
        <p:nvSpPr>
          <p:cNvPr id="19463" name="Rectangle 7"/>
          <p:cNvSpPr>
            <a:spLocks noChangeArrowheads="1"/>
          </p:cNvSpPr>
          <p:nvPr/>
        </p:nvSpPr>
        <p:spPr bwMode="auto">
          <a:xfrm>
            <a:off x="6096000" y="1676400"/>
            <a:ext cx="2133600" cy="6096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sz="1400" b="1"/>
              <a:t>Value of Equity</a:t>
            </a:r>
          </a:p>
          <a:p>
            <a:pPr algn="ctr"/>
            <a:r>
              <a:rPr lang="en-US" altLang="en-US" sz="1400"/>
              <a:t>PV of Cash Flows at</a:t>
            </a:r>
          </a:p>
          <a:p>
            <a:pPr algn="ctr"/>
            <a:r>
              <a:rPr lang="en-US" altLang="en-US" sz="1400"/>
              <a:t>Cost of Equity </a:t>
            </a:r>
          </a:p>
        </p:txBody>
      </p:sp>
      <p:sp>
        <p:nvSpPr>
          <p:cNvPr id="19464" name="Rectangle 10"/>
          <p:cNvSpPr>
            <a:spLocks noChangeArrowheads="1"/>
          </p:cNvSpPr>
          <p:nvPr/>
        </p:nvSpPr>
        <p:spPr bwMode="auto">
          <a:xfrm>
            <a:off x="6096000" y="3124200"/>
            <a:ext cx="2133600" cy="6096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b="1"/>
              <a:t>Value of Debt</a:t>
            </a:r>
          </a:p>
          <a:p>
            <a:pPr algn="ctr"/>
            <a:r>
              <a:rPr lang="en-US" altLang="en-US"/>
              <a:t>PV of Cash Flows at</a:t>
            </a:r>
          </a:p>
          <a:p>
            <a:pPr algn="ctr"/>
            <a:r>
              <a:rPr lang="en-US" altLang="en-US"/>
              <a:t>Incremental Cost of Debt</a:t>
            </a:r>
          </a:p>
        </p:txBody>
      </p:sp>
      <p:sp>
        <p:nvSpPr>
          <p:cNvPr id="19465" name="Rectangle 11"/>
          <p:cNvSpPr>
            <a:spLocks noChangeArrowheads="1"/>
          </p:cNvSpPr>
          <p:nvPr/>
        </p:nvSpPr>
        <p:spPr bwMode="auto">
          <a:xfrm>
            <a:off x="2286000" y="2438400"/>
            <a:ext cx="1219200" cy="3810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sz="2000"/>
              <a:t>+</a:t>
            </a:r>
          </a:p>
        </p:txBody>
      </p:sp>
      <p:sp>
        <p:nvSpPr>
          <p:cNvPr id="19466" name="Rectangle 12"/>
          <p:cNvSpPr>
            <a:spLocks noChangeArrowheads="1"/>
          </p:cNvSpPr>
          <p:nvPr/>
        </p:nvSpPr>
        <p:spPr bwMode="auto">
          <a:xfrm>
            <a:off x="6629400" y="2514600"/>
            <a:ext cx="838200" cy="3810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sz="1600" b="1"/>
              <a:t>+</a:t>
            </a:r>
          </a:p>
        </p:txBody>
      </p:sp>
      <p:sp>
        <p:nvSpPr>
          <p:cNvPr id="19467" name="Rectangle 13"/>
          <p:cNvSpPr>
            <a:spLocks noChangeArrowheads="1"/>
          </p:cNvSpPr>
          <p:nvPr/>
        </p:nvSpPr>
        <p:spPr bwMode="auto">
          <a:xfrm>
            <a:off x="2362200" y="4191000"/>
            <a:ext cx="1143000" cy="3810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sz="1600" b="1"/>
              <a:t>=</a:t>
            </a:r>
          </a:p>
        </p:txBody>
      </p:sp>
      <p:sp>
        <p:nvSpPr>
          <p:cNvPr id="19468" name="Rectangle 14"/>
          <p:cNvSpPr>
            <a:spLocks noChangeArrowheads="1"/>
          </p:cNvSpPr>
          <p:nvPr/>
        </p:nvSpPr>
        <p:spPr bwMode="auto">
          <a:xfrm>
            <a:off x="6019800" y="4800600"/>
            <a:ext cx="2133600" cy="6858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b="1"/>
              <a:t>Value of Enterprise</a:t>
            </a:r>
          </a:p>
          <a:p>
            <a:pPr algn="ctr"/>
            <a:r>
              <a:rPr lang="en-US" altLang="en-US"/>
              <a:t>PV of Cash Flows</a:t>
            </a:r>
          </a:p>
          <a:p>
            <a:pPr algn="ctr"/>
            <a:r>
              <a:rPr lang="en-US" altLang="en-US"/>
              <a:t>At WACC</a:t>
            </a:r>
          </a:p>
        </p:txBody>
      </p:sp>
      <p:sp>
        <p:nvSpPr>
          <p:cNvPr id="19469" name="Line 15"/>
          <p:cNvSpPr>
            <a:spLocks noChangeShapeType="1"/>
          </p:cNvSpPr>
          <p:nvPr/>
        </p:nvSpPr>
        <p:spPr bwMode="auto">
          <a:xfrm>
            <a:off x="5334000" y="1981200"/>
            <a:ext cx="304800"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9470" name="Line 16"/>
          <p:cNvSpPr>
            <a:spLocks noChangeShapeType="1"/>
          </p:cNvSpPr>
          <p:nvPr/>
        </p:nvSpPr>
        <p:spPr bwMode="auto">
          <a:xfrm>
            <a:off x="5257800" y="3429000"/>
            <a:ext cx="381000"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9471" name="Line 17"/>
          <p:cNvSpPr>
            <a:spLocks noChangeShapeType="1"/>
          </p:cNvSpPr>
          <p:nvPr/>
        </p:nvSpPr>
        <p:spPr bwMode="auto">
          <a:xfrm>
            <a:off x="5257800" y="5105400"/>
            <a:ext cx="304800"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9472" name="Rectangle 18"/>
          <p:cNvSpPr>
            <a:spLocks noChangeArrowheads="1"/>
          </p:cNvSpPr>
          <p:nvPr/>
        </p:nvSpPr>
        <p:spPr bwMode="auto">
          <a:xfrm>
            <a:off x="6705600" y="4114800"/>
            <a:ext cx="762000" cy="3810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sz="1600" b="1"/>
              <a:t>=</a:t>
            </a:r>
          </a:p>
        </p:txBody>
      </p:sp>
      <p:sp>
        <p:nvSpPr>
          <p:cNvPr id="19473" name="Line 20"/>
          <p:cNvSpPr>
            <a:spLocks noChangeShapeType="1"/>
          </p:cNvSpPr>
          <p:nvPr/>
        </p:nvSpPr>
        <p:spPr bwMode="auto">
          <a:xfrm flipH="1">
            <a:off x="381000" y="3962400"/>
            <a:ext cx="8001000" cy="76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altLang="en-US"/>
              <a:t>Comparative Multiples</a:t>
            </a:r>
          </a:p>
        </p:txBody>
      </p:sp>
      <p:sp>
        <p:nvSpPr>
          <p:cNvPr id="178179" name="Rectangle 3"/>
          <p:cNvSpPr>
            <a:spLocks noGrp="1" noChangeArrowheads="1"/>
          </p:cNvSpPr>
          <p:nvPr>
            <p:ph type="body" sz="half" idx="1"/>
          </p:nvPr>
        </p:nvSpPr>
        <p:spPr/>
        <p:txBody>
          <a:bodyPr/>
          <a:lstStyle/>
          <a:p>
            <a:r>
              <a:rPr lang="en-US" altLang="en-US" sz="1600"/>
              <a:t>Once taxes, leverage and depreciation are added, the multiples diverge as shown on the table below:</a:t>
            </a:r>
          </a:p>
          <a:p>
            <a:endParaRPr lang="en-US" altLang="en-US" sz="1600"/>
          </a:p>
        </p:txBody>
      </p:sp>
      <p:pic>
        <p:nvPicPr>
          <p:cNvPr id="178180"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838200" y="2797175"/>
            <a:ext cx="7391400" cy="2611438"/>
          </a:xfrm>
          <a:noFill/>
        </p:spPr>
      </p:pic>
    </p:spTree>
  </p:cSld>
  <p:clrMapOvr>
    <a:masterClrMapping/>
  </p:clrMapOvr>
  <p:transition>
    <p:zoom/>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ctrTitle"/>
          </p:nvPr>
        </p:nvSpPr>
        <p:spPr>
          <a:ln>
            <a:miter lim="800000"/>
            <a:headEnd/>
            <a:tailEnd/>
          </a:ln>
        </p:spPr>
        <p:txBody>
          <a:bodyPr/>
          <a:lstStyle/>
          <a:p>
            <a:r>
              <a:rPr lang="en-US" altLang="en-US"/>
              <a:t>Discounting Basics</a:t>
            </a:r>
          </a:p>
        </p:txBody>
      </p:sp>
    </p:spTree>
  </p:cSld>
  <p:clrMapOvr>
    <a:masterClrMapping/>
  </p:clrMapOvr>
  <p:transition>
    <p:zoom/>
  </p:transition>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altLang="en-US"/>
              <a:t>Detailed Discounting Issues</a:t>
            </a:r>
          </a:p>
        </p:txBody>
      </p:sp>
      <p:sp>
        <p:nvSpPr>
          <p:cNvPr id="180227" name="Rectangle 3"/>
          <p:cNvSpPr>
            <a:spLocks noGrp="1" noChangeArrowheads="1"/>
          </p:cNvSpPr>
          <p:nvPr>
            <p:ph type="body" idx="1"/>
          </p:nvPr>
        </p:nvSpPr>
        <p:spPr/>
        <p:txBody>
          <a:bodyPr/>
          <a:lstStyle/>
          <a:p>
            <a:r>
              <a:rPr lang="en-US" altLang="en-US"/>
              <a:t>In excel, the NPV formula assumes that cash flows occur at the end of the year.</a:t>
            </a:r>
          </a:p>
          <a:p>
            <a:r>
              <a:rPr lang="en-US" altLang="en-US"/>
              <a:t>It is more reasonable to assume that cash flows occur in the middle of the year.</a:t>
            </a:r>
          </a:p>
          <a:p>
            <a:r>
              <a:rPr lang="en-US" altLang="en-US"/>
              <a:t>You can use discount factors that use mid-year discounting</a:t>
            </a:r>
          </a:p>
          <a:p>
            <a:r>
              <a:rPr lang="en-US" altLang="en-US"/>
              <a:t>If the last year cash flow occurs at the middle of the year and it is assumed that the company is sold at the end of the last year, then you should use (1+g)^1.5 rather than (1+g) in discounting</a:t>
            </a:r>
          </a:p>
          <a:p>
            <a:r>
              <a:rPr lang="en-US" altLang="en-US"/>
              <a:t>If you use XNPV it is equivalent to computing a daily discount rate with the formula (1+r)^(1/365)-1 and then using the number of days in the discounting process</a:t>
            </a:r>
          </a:p>
        </p:txBody>
      </p:sp>
    </p:spTree>
  </p:cSld>
  <p:clrMapOvr>
    <a:masterClrMapping/>
  </p:clrMapOvr>
  <p:transition>
    <p:zoom/>
  </p:transition>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1250" name="Group 2"/>
          <p:cNvGrpSpPr>
            <a:grpSpLocks/>
          </p:cNvGrpSpPr>
          <p:nvPr/>
        </p:nvGrpSpPr>
        <p:grpSpPr bwMode="auto">
          <a:xfrm>
            <a:off x="228600" y="1676400"/>
            <a:ext cx="8610600" cy="1371600"/>
            <a:chOff x="144" y="1824"/>
            <a:chExt cx="5424" cy="864"/>
          </a:xfrm>
        </p:grpSpPr>
        <p:sp>
          <p:nvSpPr>
            <p:cNvPr id="181253" name="Text Box 3"/>
            <p:cNvSpPr txBox="1">
              <a:spLocks noChangeArrowheads="1"/>
            </p:cNvSpPr>
            <p:nvPr/>
          </p:nvSpPr>
          <p:spPr bwMode="auto">
            <a:xfrm>
              <a:off x="144" y="1824"/>
              <a:ext cx="5424" cy="864"/>
            </a:xfrm>
            <a:prstGeom prst="rect">
              <a:avLst/>
            </a:prstGeom>
            <a:solidFill>
              <a:schemeClr val="bg1"/>
            </a:solidFill>
            <a:ln w="9525">
              <a:solidFill>
                <a:srgbClr val="000000"/>
              </a:solidFill>
              <a:miter lim="800000"/>
              <a:headEnd/>
              <a:tailEnd/>
            </a:ln>
          </p:spPr>
          <p:txBody>
            <a:bodyPr anchor="ctr"/>
            <a:lstStyle>
              <a:lvl1pPr>
                <a:tabLst>
                  <a:tab pos="3829050" algn="r"/>
                </a:tabLst>
                <a:defRPr sz="1200">
                  <a:solidFill>
                    <a:schemeClr val="tx1"/>
                  </a:solidFill>
                  <a:latin typeface="Arial" panose="020B0604020202020204" pitchFamily="34" charset="0"/>
                </a:defRPr>
              </a:lvl1pPr>
              <a:lvl2pPr marL="742950" indent="-285750">
                <a:tabLst>
                  <a:tab pos="3829050" algn="r"/>
                </a:tabLst>
                <a:defRPr sz="1200">
                  <a:solidFill>
                    <a:schemeClr val="tx1"/>
                  </a:solidFill>
                  <a:latin typeface="Arial" panose="020B0604020202020204" pitchFamily="34" charset="0"/>
                </a:defRPr>
              </a:lvl2pPr>
              <a:lvl3pPr marL="1143000" indent="-228600">
                <a:tabLst>
                  <a:tab pos="3829050" algn="r"/>
                </a:tabLst>
                <a:defRPr sz="1200">
                  <a:solidFill>
                    <a:schemeClr val="tx1"/>
                  </a:solidFill>
                  <a:latin typeface="Arial" panose="020B0604020202020204" pitchFamily="34" charset="0"/>
                </a:defRPr>
              </a:lvl3pPr>
              <a:lvl4pPr marL="1600200" indent="-228600">
                <a:tabLst>
                  <a:tab pos="3829050" algn="r"/>
                </a:tabLst>
                <a:defRPr sz="1200">
                  <a:solidFill>
                    <a:schemeClr val="tx1"/>
                  </a:solidFill>
                  <a:latin typeface="Arial" panose="020B0604020202020204" pitchFamily="34" charset="0"/>
                </a:defRPr>
              </a:lvl4pPr>
              <a:lvl5pPr marL="2057400" indent="-228600">
                <a:tabLst>
                  <a:tab pos="3829050" algn="r"/>
                </a:tabLst>
                <a:defRPr sz="1200">
                  <a:solidFill>
                    <a:schemeClr val="tx1"/>
                  </a:solidFill>
                  <a:latin typeface="Arial" panose="020B0604020202020204" pitchFamily="34" charset="0"/>
                </a:defRPr>
              </a:lvl5pPr>
              <a:lvl6pPr marL="25146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6pPr>
              <a:lvl7pPr marL="29718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7pPr>
              <a:lvl8pPr marL="34290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8pPr>
              <a:lvl9pPr marL="38862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9pPr>
            </a:lstStyle>
            <a:p>
              <a:pPr algn="ctr"/>
              <a:r>
                <a:rPr lang="en-US" altLang="zh-TW" sz="2300" b="1">
                  <a:solidFill>
                    <a:srgbClr val="3333FF"/>
                  </a:solidFill>
                  <a:ea typeface="PMingLiU" panose="02020500000000000000" pitchFamily="18" charset="-120"/>
                </a:rPr>
                <a:t>V</a:t>
              </a:r>
              <a:r>
                <a:rPr lang="en-US" altLang="zh-TW" sz="2300" b="1" baseline="-25000">
                  <a:solidFill>
                    <a:srgbClr val="3333FF"/>
                  </a:solidFill>
                  <a:ea typeface="PMingLiU" panose="02020500000000000000" pitchFamily="18" charset="-120"/>
                </a:rPr>
                <a:t>t  </a:t>
              </a:r>
              <a:r>
                <a:rPr lang="en-US" altLang="zh-TW" sz="2300" b="1">
                  <a:solidFill>
                    <a:srgbClr val="3333FF"/>
                  </a:solidFill>
                  <a:ea typeface="PMingLiU" panose="02020500000000000000" pitchFamily="18" charset="-120"/>
                </a:rPr>
                <a:t>=  E(FCF</a:t>
              </a:r>
              <a:r>
                <a:rPr lang="en-US" altLang="zh-TW" sz="2300" b="1" baseline="-25000">
                  <a:solidFill>
                    <a:srgbClr val="3333FF"/>
                  </a:solidFill>
                  <a:ea typeface="PMingLiU" panose="02020500000000000000" pitchFamily="18" charset="-120"/>
                </a:rPr>
                <a:t>t +1</a:t>
              </a:r>
              <a:r>
                <a:rPr lang="en-US" altLang="zh-TW" sz="2300" b="1">
                  <a:solidFill>
                    <a:srgbClr val="3333FF"/>
                  </a:solidFill>
                  <a:ea typeface="PMingLiU" panose="02020500000000000000" pitchFamily="18" charset="-120"/>
                </a:rPr>
                <a:t>)</a:t>
              </a:r>
              <a:r>
                <a:rPr lang="en-US" altLang="zh-TW" sz="2300" b="1" baseline="-25000">
                  <a:solidFill>
                    <a:srgbClr val="3333FF"/>
                  </a:solidFill>
                  <a:ea typeface="PMingLiU" panose="02020500000000000000" pitchFamily="18" charset="-120"/>
                </a:rPr>
                <a:t>  +</a:t>
              </a:r>
              <a:r>
                <a:rPr lang="en-US" altLang="zh-TW" sz="2300" b="1">
                  <a:solidFill>
                    <a:srgbClr val="3333FF"/>
                  </a:solidFill>
                  <a:ea typeface="PMingLiU" panose="02020500000000000000" pitchFamily="18" charset="-120"/>
                </a:rPr>
                <a:t>  E(FCF</a:t>
              </a:r>
              <a:r>
                <a:rPr lang="en-US" altLang="zh-TW" sz="2300" b="1" baseline="-25000">
                  <a:solidFill>
                    <a:srgbClr val="3333FF"/>
                  </a:solidFill>
                  <a:ea typeface="PMingLiU" panose="02020500000000000000" pitchFamily="18" charset="-120"/>
                </a:rPr>
                <a:t>t +2</a:t>
              </a:r>
              <a:r>
                <a:rPr lang="en-US" altLang="zh-TW" sz="2300" b="1">
                  <a:solidFill>
                    <a:srgbClr val="3333FF"/>
                  </a:solidFill>
                  <a:ea typeface="PMingLiU" panose="02020500000000000000" pitchFamily="18" charset="-120"/>
                </a:rPr>
                <a:t>)</a:t>
              </a:r>
              <a:r>
                <a:rPr lang="en-US" altLang="zh-TW" sz="2300" b="1" baseline="-25000">
                  <a:solidFill>
                    <a:srgbClr val="3333FF"/>
                  </a:solidFill>
                  <a:ea typeface="PMingLiU" panose="02020500000000000000" pitchFamily="18" charset="-120"/>
                </a:rPr>
                <a:t> +</a:t>
              </a:r>
              <a:r>
                <a:rPr lang="en-US" altLang="zh-TW" sz="2300" b="1">
                  <a:solidFill>
                    <a:srgbClr val="3333FF"/>
                  </a:solidFill>
                  <a:ea typeface="PMingLiU" panose="02020500000000000000" pitchFamily="18" charset="-120"/>
                </a:rPr>
                <a:t>  E(FCF</a:t>
              </a:r>
              <a:r>
                <a:rPr lang="en-US" altLang="zh-TW" sz="2300" b="1" baseline="-25000">
                  <a:solidFill>
                    <a:srgbClr val="3333FF"/>
                  </a:solidFill>
                  <a:ea typeface="PMingLiU" panose="02020500000000000000" pitchFamily="18" charset="-120"/>
                </a:rPr>
                <a:t>t +3</a:t>
              </a:r>
              <a:r>
                <a:rPr lang="en-US" altLang="zh-TW" sz="2300" b="1">
                  <a:solidFill>
                    <a:srgbClr val="3333FF"/>
                  </a:solidFill>
                  <a:ea typeface="PMingLiU" panose="02020500000000000000" pitchFamily="18" charset="-120"/>
                </a:rPr>
                <a:t>)</a:t>
              </a:r>
              <a:r>
                <a:rPr lang="en-US" altLang="zh-TW" sz="2300" b="1" baseline="-25000">
                  <a:solidFill>
                    <a:srgbClr val="3333FF"/>
                  </a:solidFill>
                  <a:ea typeface="PMingLiU" panose="02020500000000000000" pitchFamily="18" charset="-120"/>
                </a:rPr>
                <a:t> +  </a:t>
              </a:r>
              <a:r>
                <a:rPr lang="en-US" altLang="zh-TW" sz="2300" b="1">
                  <a:solidFill>
                    <a:srgbClr val="3333FF"/>
                  </a:solidFill>
                  <a:ea typeface="PMingLiU" panose="02020500000000000000" pitchFamily="18" charset="-120"/>
                </a:rPr>
                <a:t>...   </a:t>
              </a:r>
              <a:r>
                <a:rPr lang="en-US" altLang="zh-TW" sz="2300" b="1" baseline="-25000">
                  <a:solidFill>
                    <a:srgbClr val="3333FF"/>
                  </a:solidFill>
                  <a:ea typeface="PMingLiU" panose="02020500000000000000" pitchFamily="18" charset="-120"/>
                </a:rPr>
                <a:t>+</a:t>
              </a:r>
              <a:r>
                <a:rPr lang="en-US" altLang="zh-TW" sz="2300" b="1">
                  <a:solidFill>
                    <a:srgbClr val="3333FF"/>
                  </a:solidFill>
                  <a:ea typeface="PMingLiU" panose="02020500000000000000" pitchFamily="18" charset="-120"/>
                </a:rPr>
                <a:t> E(FCF</a:t>
              </a:r>
              <a:r>
                <a:rPr lang="en-US" altLang="zh-TW" sz="2300" b="1" baseline="-25000">
                  <a:solidFill>
                    <a:srgbClr val="3333FF"/>
                  </a:solidFill>
                  <a:ea typeface="PMingLiU" panose="02020500000000000000" pitchFamily="18" charset="-120"/>
                </a:rPr>
                <a:t>t +n</a:t>
              </a:r>
              <a:r>
                <a:rPr lang="en-US" altLang="zh-TW" sz="2300" b="1">
                  <a:solidFill>
                    <a:srgbClr val="3333FF"/>
                  </a:solidFill>
                  <a:ea typeface="PMingLiU" panose="02020500000000000000" pitchFamily="18" charset="-120"/>
                </a:rPr>
                <a:t>)</a:t>
              </a:r>
              <a:r>
                <a:rPr lang="en-US" altLang="zh-TW" sz="2300" b="1" baseline="-25000">
                  <a:solidFill>
                    <a:srgbClr val="3333FF"/>
                  </a:solidFill>
                  <a:ea typeface="PMingLiU" panose="02020500000000000000" pitchFamily="18" charset="-120"/>
                </a:rPr>
                <a:t>   + </a:t>
              </a:r>
              <a:r>
                <a:rPr lang="en-US" altLang="zh-TW" sz="2300" b="1">
                  <a:solidFill>
                    <a:srgbClr val="3333FF"/>
                  </a:solidFill>
                  <a:ea typeface="PMingLiU" panose="02020500000000000000" pitchFamily="18" charset="-120"/>
                </a:rPr>
                <a:t> ...</a:t>
              </a:r>
            </a:p>
            <a:p>
              <a:r>
                <a:rPr lang="en-US" altLang="zh-TW" sz="2300" b="1">
                  <a:solidFill>
                    <a:srgbClr val="3333FF"/>
                  </a:solidFill>
                  <a:ea typeface="PMingLiU" panose="02020500000000000000" pitchFamily="18" charset="-120"/>
                </a:rPr>
                <a:t>             (1+k)</a:t>
              </a:r>
              <a:r>
                <a:rPr lang="en-US" altLang="zh-TW" sz="2300" b="1" baseline="30000">
                  <a:solidFill>
                    <a:srgbClr val="3333FF"/>
                  </a:solidFill>
                  <a:ea typeface="PMingLiU" panose="02020500000000000000" pitchFamily="18" charset="-120"/>
                </a:rPr>
                <a:t>1                 </a:t>
              </a:r>
              <a:r>
                <a:rPr lang="en-US" altLang="zh-TW" sz="2300" b="1">
                  <a:solidFill>
                    <a:srgbClr val="3333FF"/>
                  </a:solidFill>
                  <a:ea typeface="PMingLiU" panose="02020500000000000000" pitchFamily="18" charset="-120"/>
                </a:rPr>
                <a:t>(1+k)</a:t>
              </a:r>
              <a:r>
                <a:rPr lang="en-US" altLang="zh-TW" sz="2300" b="1" baseline="30000">
                  <a:solidFill>
                    <a:srgbClr val="3333FF"/>
                  </a:solidFill>
                  <a:ea typeface="PMingLiU" panose="02020500000000000000" pitchFamily="18" charset="-120"/>
                </a:rPr>
                <a:t>2                </a:t>
              </a:r>
              <a:r>
                <a:rPr lang="en-US" altLang="zh-TW" sz="2300" b="1">
                  <a:solidFill>
                    <a:srgbClr val="3333FF"/>
                  </a:solidFill>
                  <a:ea typeface="PMingLiU" panose="02020500000000000000" pitchFamily="18" charset="-120"/>
                </a:rPr>
                <a:t>(1+k)</a:t>
              </a:r>
              <a:r>
                <a:rPr lang="en-US" altLang="zh-TW" sz="2300" b="1" baseline="30000">
                  <a:solidFill>
                    <a:srgbClr val="3333FF"/>
                  </a:solidFill>
                  <a:ea typeface="PMingLiU" panose="02020500000000000000" pitchFamily="18" charset="-120"/>
                </a:rPr>
                <a:t>3                           </a:t>
              </a:r>
              <a:r>
                <a:rPr lang="en-US" altLang="zh-TW" sz="2300" b="1">
                  <a:solidFill>
                    <a:srgbClr val="3333FF"/>
                  </a:solidFill>
                  <a:ea typeface="PMingLiU" panose="02020500000000000000" pitchFamily="18" charset="-120"/>
                </a:rPr>
                <a:t>(1+k)</a:t>
              </a:r>
              <a:r>
                <a:rPr lang="en-US" altLang="zh-TW" sz="2300" b="1" baseline="30000">
                  <a:solidFill>
                    <a:srgbClr val="3333FF"/>
                  </a:solidFill>
                  <a:ea typeface="PMingLiU" panose="02020500000000000000" pitchFamily="18" charset="-120"/>
                </a:rPr>
                <a:t>n</a:t>
              </a:r>
              <a:endParaRPr lang="en-US" altLang="zh-TW" sz="2400" b="1" baseline="30000">
                <a:solidFill>
                  <a:srgbClr val="3333FF"/>
                </a:solidFill>
                <a:latin typeface="Times New Roman" panose="02020603050405020304" pitchFamily="18" charset="0"/>
                <a:ea typeface="PMingLiU" panose="02020500000000000000" pitchFamily="18" charset="-120"/>
              </a:endParaRPr>
            </a:p>
          </p:txBody>
        </p:sp>
        <p:sp>
          <p:nvSpPr>
            <p:cNvPr id="181254" name="Line 4"/>
            <p:cNvSpPr>
              <a:spLocks noChangeShapeType="1"/>
            </p:cNvSpPr>
            <p:nvPr/>
          </p:nvSpPr>
          <p:spPr bwMode="auto">
            <a:xfrm>
              <a:off x="672" y="2256"/>
              <a:ext cx="7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1255" name="Line 5"/>
            <p:cNvSpPr>
              <a:spLocks noChangeShapeType="1"/>
            </p:cNvSpPr>
            <p:nvPr/>
          </p:nvSpPr>
          <p:spPr bwMode="auto">
            <a:xfrm>
              <a:off x="1728" y="2256"/>
              <a:ext cx="7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1256" name="Line 6"/>
            <p:cNvSpPr>
              <a:spLocks noChangeShapeType="1"/>
            </p:cNvSpPr>
            <p:nvPr/>
          </p:nvSpPr>
          <p:spPr bwMode="auto">
            <a:xfrm>
              <a:off x="2784" y="2256"/>
              <a:ext cx="7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1257" name="Line 7"/>
            <p:cNvSpPr>
              <a:spLocks noChangeShapeType="1"/>
            </p:cNvSpPr>
            <p:nvPr/>
          </p:nvSpPr>
          <p:spPr bwMode="auto">
            <a:xfrm>
              <a:off x="4272" y="2256"/>
              <a:ext cx="73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81251" name="Rectangle 8"/>
          <p:cNvSpPr>
            <a:spLocks noGrp="1" noChangeArrowheads="1"/>
          </p:cNvSpPr>
          <p:nvPr>
            <p:ph type="body" idx="1"/>
          </p:nvPr>
        </p:nvSpPr>
        <p:spPr>
          <a:xfrm>
            <a:off x="838200" y="3505200"/>
            <a:ext cx="7086600" cy="1981200"/>
          </a:xfrm>
        </p:spPr>
        <p:txBody>
          <a:bodyPr/>
          <a:lstStyle/>
          <a:p>
            <a:pPr>
              <a:lnSpc>
                <a:spcPct val="90000"/>
              </a:lnSpc>
            </a:pPr>
            <a:r>
              <a:rPr lang="en-US" altLang="zh-TW" sz="1600">
                <a:ea typeface="PMingLiU" panose="02020500000000000000" pitchFamily="18" charset="-120"/>
              </a:rPr>
              <a:t>FCFt+n is the free cash flow in the period </a:t>
            </a:r>
            <a:r>
              <a:rPr lang="en-US" altLang="zh-TW" sz="1600" i="1">
                <a:ea typeface="PMingLiU" panose="02020500000000000000" pitchFamily="18" charset="-120"/>
              </a:rPr>
              <a:t>t + n </a:t>
            </a:r>
            <a:r>
              <a:rPr lang="en-US" altLang="zh-TW" sz="1600">
                <a:ea typeface="PMingLiU" panose="02020500000000000000" pitchFamily="18" charset="-120"/>
              </a:rPr>
              <a:t>[often 			defined as cash flow from operations less capital 		expenditures]</a:t>
            </a:r>
          </a:p>
          <a:p>
            <a:pPr>
              <a:lnSpc>
                <a:spcPct val="90000"/>
              </a:lnSpc>
            </a:pPr>
            <a:r>
              <a:rPr lang="en-US" altLang="zh-TW" sz="1600">
                <a:ea typeface="PMingLiU" panose="02020500000000000000" pitchFamily="18" charset="-120"/>
              </a:rPr>
              <a:t>k  is the weighted average or un-leveraged cost of capital</a:t>
            </a:r>
          </a:p>
          <a:p>
            <a:pPr>
              <a:lnSpc>
                <a:spcPct val="90000"/>
              </a:lnSpc>
            </a:pPr>
            <a:r>
              <a:rPr lang="en-US" altLang="zh-TW" sz="1600">
                <a:ea typeface="PMingLiU" panose="02020500000000000000" pitchFamily="18" charset="-120"/>
              </a:rPr>
              <a:t>E(•) refers to an expectation</a:t>
            </a:r>
          </a:p>
          <a:p>
            <a:pPr>
              <a:lnSpc>
                <a:spcPct val="90000"/>
              </a:lnSpc>
            </a:pPr>
            <a:r>
              <a:rPr lang="en-US" altLang="en-US" sz="1600"/>
              <a:t>Alternative Terminal Value Methods</a:t>
            </a:r>
          </a:p>
        </p:txBody>
      </p:sp>
      <p:sp>
        <p:nvSpPr>
          <p:cNvPr id="181252" name="Rectangle 9"/>
          <p:cNvSpPr>
            <a:spLocks noGrp="1" noChangeArrowheads="1"/>
          </p:cNvSpPr>
          <p:nvPr>
            <p:ph type="title"/>
          </p:nvPr>
        </p:nvSpPr>
        <p:spPr/>
        <p:txBody>
          <a:bodyPr/>
          <a:lstStyle/>
          <a:p>
            <a:r>
              <a:rPr lang="en-US" altLang="en-US"/>
              <a:t>Equity Valuation - Free Cash Flow Model</a:t>
            </a:r>
          </a:p>
        </p:txBody>
      </p:sp>
    </p:spTree>
  </p:cSld>
  <p:clrMapOvr>
    <a:masterClrMapping/>
  </p:clrMapOvr>
  <p:transition>
    <p:zoom/>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2274" name="Group 2"/>
          <p:cNvGrpSpPr>
            <a:grpSpLocks/>
          </p:cNvGrpSpPr>
          <p:nvPr/>
        </p:nvGrpSpPr>
        <p:grpSpPr bwMode="auto">
          <a:xfrm>
            <a:off x="685800" y="1752600"/>
            <a:ext cx="7010400" cy="1371600"/>
            <a:chOff x="816" y="1920"/>
            <a:chExt cx="4416" cy="864"/>
          </a:xfrm>
        </p:grpSpPr>
        <p:sp>
          <p:nvSpPr>
            <p:cNvPr id="182278" name="Text Box 3"/>
            <p:cNvSpPr txBox="1">
              <a:spLocks noChangeArrowheads="1"/>
            </p:cNvSpPr>
            <p:nvPr/>
          </p:nvSpPr>
          <p:spPr bwMode="auto">
            <a:xfrm>
              <a:off x="816" y="1920"/>
              <a:ext cx="4416" cy="864"/>
            </a:xfrm>
            <a:prstGeom prst="rect">
              <a:avLst/>
            </a:prstGeom>
            <a:solidFill>
              <a:schemeClr val="bg1"/>
            </a:solidFill>
            <a:ln w="9525">
              <a:solidFill>
                <a:schemeClr val="tx1"/>
              </a:solidFill>
              <a:miter lim="800000"/>
              <a:headEnd/>
              <a:tailEnd/>
            </a:ln>
          </p:spPr>
          <p:txBody>
            <a:bodyPr anchor="ctr"/>
            <a:lstStyle>
              <a:lvl1pPr>
                <a:tabLst>
                  <a:tab pos="3829050" algn="r"/>
                </a:tabLst>
                <a:defRPr sz="1200">
                  <a:solidFill>
                    <a:schemeClr val="tx1"/>
                  </a:solidFill>
                  <a:latin typeface="Arial" panose="020B0604020202020204" pitchFamily="34" charset="0"/>
                </a:defRPr>
              </a:lvl1pPr>
              <a:lvl2pPr marL="742950" indent="-285750">
                <a:tabLst>
                  <a:tab pos="3829050" algn="r"/>
                </a:tabLst>
                <a:defRPr sz="1200">
                  <a:solidFill>
                    <a:schemeClr val="tx1"/>
                  </a:solidFill>
                  <a:latin typeface="Arial" panose="020B0604020202020204" pitchFamily="34" charset="0"/>
                </a:defRPr>
              </a:lvl2pPr>
              <a:lvl3pPr marL="1143000" indent="-228600">
                <a:tabLst>
                  <a:tab pos="3829050" algn="r"/>
                </a:tabLst>
                <a:defRPr sz="1200">
                  <a:solidFill>
                    <a:schemeClr val="tx1"/>
                  </a:solidFill>
                  <a:latin typeface="Arial" panose="020B0604020202020204" pitchFamily="34" charset="0"/>
                </a:defRPr>
              </a:lvl3pPr>
              <a:lvl4pPr marL="1600200" indent="-228600">
                <a:tabLst>
                  <a:tab pos="3829050" algn="r"/>
                </a:tabLst>
                <a:defRPr sz="1200">
                  <a:solidFill>
                    <a:schemeClr val="tx1"/>
                  </a:solidFill>
                  <a:latin typeface="Arial" panose="020B0604020202020204" pitchFamily="34" charset="0"/>
                </a:defRPr>
              </a:lvl4pPr>
              <a:lvl5pPr marL="2057400" indent="-228600">
                <a:tabLst>
                  <a:tab pos="3829050" algn="r"/>
                </a:tabLst>
                <a:defRPr sz="1200">
                  <a:solidFill>
                    <a:schemeClr val="tx1"/>
                  </a:solidFill>
                  <a:latin typeface="Arial" panose="020B0604020202020204" pitchFamily="34" charset="0"/>
                </a:defRPr>
              </a:lvl5pPr>
              <a:lvl6pPr marL="25146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6pPr>
              <a:lvl7pPr marL="29718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7pPr>
              <a:lvl8pPr marL="34290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8pPr>
              <a:lvl9pPr marL="38862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9pPr>
            </a:lstStyle>
            <a:p>
              <a:pPr algn="ctr"/>
              <a:r>
                <a:rPr lang="en-US" altLang="zh-TW" sz="2400" b="1">
                  <a:solidFill>
                    <a:srgbClr val="3333FF"/>
                  </a:solidFill>
                  <a:ea typeface="PMingLiU" panose="02020500000000000000" pitchFamily="18" charset="-120"/>
                </a:rPr>
                <a:t>B</a:t>
              </a:r>
              <a:r>
                <a:rPr lang="en-US" altLang="zh-TW" sz="2400" b="1" baseline="-25000">
                  <a:solidFill>
                    <a:srgbClr val="3333FF"/>
                  </a:solidFill>
                  <a:ea typeface="PMingLiU" panose="02020500000000000000" pitchFamily="18" charset="-120"/>
                </a:rPr>
                <a:t>t  </a:t>
              </a:r>
              <a:r>
                <a:rPr lang="en-US" altLang="zh-TW" sz="2400" b="1">
                  <a:solidFill>
                    <a:srgbClr val="3333FF"/>
                  </a:solidFill>
                  <a:ea typeface="PMingLiU" panose="02020500000000000000" pitchFamily="18" charset="-120"/>
                </a:rPr>
                <a:t>= I</a:t>
              </a:r>
              <a:r>
                <a:rPr lang="en-US" altLang="zh-TW" sz="2400" b="1" baseline="-25000">
                  <a:solidFill>
                    <a:srgbClr val="3333FF"/>
                  </a:solidFill>
                  <a:ea typeface="PMingLiU" panose="02020500000000000000" pitchFamily="18" charset="-120"/>
                </a:rPr>
                <a:t>t +1   </a:t>
              </a:r>
              <a:r>
                <a:rPr lang="en-US" altLang="zh-TW" sz="3600" b="1" baseline="-25000">
                  <a:solidFill>
                    <a:srgbClr val="3333FF"/>
                  </a:solidFill>
                  <a:ea typeface="PMingLiU" panose="02020500000000000000" pitchFamily="18" charset="-120"/>
                </a:rPr>
                <a:t>+</a:t>
              </a:r>
              <a:r>
                <a:rPr lang="en-US" altLang="zh-TW" sz="2400" b="1">
                  <a:solidFill>
                    <a:srgbClr val="3333FF"/>
                  </a:solidFill>
                  <a:ea typeface="PMingLiU" panose="02020500000000000000" pitchFamily="18" charset="-120"/>
                </a:rPr>
                <a:t>  I</a:t>
              </a:r>
              <a:r>
                <a:rPr lang="en-US" altLang="zh-TW" sz="2400" b="1" baseline="-25000">
                  <a:solidFill>
                    <a:srgbClr val="3333FF"/>
                  </a:solidFill>
                  <a:ea typeface="PMingLiU" panose="02020500000000000000" pitchFamily="18" charset="-120"/>
                </a:rPr>
                <a:t>t +2</a:t>
              </a:r>
              <a:r>
                <a:rPr lang="en-US" altLang="zh-TW" sz="3600" b="1" baseline="-25000">
                  <a:solidFill>
                    <a:srgbClr val="3333FF"/>
                  </a:solidFill>
                  <a:ea typeface="PMingLiU" panose="02020500000000000000" pitchFamily="18" charset="-120"/>
                </a:rPr>
                <a:t>   +</a:t>
              </a:r>
              <a:r>
                <a:rPr lang="en-US" altLang="zh-TW" sz="2400" b="1">
                  <a:solidFill>
                    <a:srgbClr val="3333FF"/>
                  </a:solidFill>
                  <a:ea typeface="PMingLiU" panose="02020500000000000000" pitchFamily="18" charset="-120"/>
                </a:rPr>
                <a:t>  I</a:t>
              </a:r>
              <a:r>
                <a:rPr lang="en-US" altLang="zh-TW" sz="2400" b="1" baseline="-25000">
                  <a:solidFill>
                    <a:srgbClr val="3333FF"/>
                  </a:solidFill>
                  <a:ea typeface="PMingLiU" panose="02020500000000000000" pitchFamily="18" charset="-120"/>
                </a:rPr>
                <a:t>t +3 </a:t>
              </a:r>
              <a:r>
                <a:rPr lang="en-US" altLang="zh-TW" sz="3600" b="1" baseline="-25000">
                  <a:solidFill>
                    <a:srgbClr val="3333FF"/>
                  </a:solidFill>
                  <a:ea typeface="PMingLiU" panose="02020500000000000000" pitchFamily="18" charset="-120"/>
                </a:rPr>
                <a:t>   + </a:t>
              </a:r>
              <a:r>
                <a:rPr lang="en-US" altLang="zh-TW" sz="2400" b="1">
                  <a:solidFill>
                    <a:srgbClr val="3333FF"/>
                  </a:solidFill>
                  <a:ea typeface="PMingLiU" panose="02020500000000000000" pitchFamily="18" charset="-120"/>
                </a:rPr>
                <a:t>... </a:t>
              </a:r>
              <a:r>
                <a:rPr lang="en-US" altLang="zh-TW" sz="3600" b="1" baseline="-25000">
                  <a:solidFill>
                    <a:srgbClr val="3333FF"/>
                  </a:solidFill>
                  <a:ea typeface="PMingLiU" panose="02020500000000000000" pitchFamily="18" charset="-120"/>
                </a:rPr>
                <a:t>+</a:t>
              </a:r>
              <a:r>
                <a:rPr lang="en-US" altLang="zh-TW" sz="2400" b="1">
                  <a:solidFill>
                    <a:srgbClr val="3333FF"/>
                  </a:solidFill>
                  <a:ea typeface="PMingLiU" panose="02020500000000000000" pitchFamily="18" charset="-120"/>
                </a:rPr>
                <a:t> I</a:t>
              </a:r>
              <a:r>
                <a:rPr lang="en-US" altLang="zh-TW" sz="2400" b="1" baseline="-25000">
                  <a:solidFill>
                    <a:srgbClr val="3333FF"/>
                  </a:solidFill>
                  <a:ea typeface="PMingLiU" panose="02020500000000000000" pitchFamily="18" charset="-120"/>
                </a:rPr>
                <a:t>t +n    </a:t>
              </a:r>
              <a:r>
                <a:rPr lang="en-US" altLang="zh-TW" sz="3600" b="1" baseline="-25000">
                  <a:solidFill>
                    <a:srgbClr val="3333FF"/>
                  </a:solidFill>
                  <a:ea typeface="PMingLiU" panose="02020500000000000000" pitchFamily="18" charset="-120"/>
                </a:rPr>
                <a:t>+ </a:t>
              </a:r>
              <a:r>
                <a:rPr lang="en-US" altLang="zh-TW" sz="2400" b="1" baseline="-25000">
                  <a:solidFill>
                    <a:srgbClr val="3333FF"/>
                  </a:solidFill>
                  <a:ea typeface="PMingLiU" panose="02020500000000000000" pitchFamily="18" charset="-120"/>
                </a:rPr>
                <a:t> </a:t>
              </a:r>
              <a:r>
                <a:rPr lang="en-US" altLang="zh-TW" sz="2400" b="1">
                  <a:solidFill>
                    <a:srgbClr val="3333FF"/>
                  </a:solidFill>
                  <a:ea typeface="PMingLiU" panose="02020500000000000000" pitchFamily="18" charset="-120"/>
                </a:rPr>
                <a:t> F</a:t>
              </a:r>
            </a:p>
            <a:p>
              <a:r>
                <a:rPr lang="en-US" altLang="zh-TW" sz="2400">
                  <a:solidFill>
                    <a:srgbClr val="9F27A5"/>
                  </a:solidFill>
                  <a:ea typeface="PMingLiU" panose="02020500000000000000" pitchFamily="18" charset="-120"/>
                </a:rPr>
                <a:t>              </a:t>
              </a:r>
              <a:r>
                <a:rPr lang="en-US" altLang="zh-TW" sz="2400" b="1">
                  <a:solidFill>
                    <a:srgbClr val="3333FF"/>
                  </a:solidFill>
                  <a:ea typeface="PMingLiU" panose="02020500000000000000" pitchFamily="18" charset="-120"/>
                </a:rPr>
                <a:t>(1+r)</a:t>
              </a:r>
              <a:r>
                <a:rPr lang="en-US" altLang="zh-TW" sz="2400" b="1" baseline="30000">
                  <a:solidFill>
                    <a:srgbClr val="3333FF"/>
                  </a:solidFill>
                  <a:ea typeface="PMingLiU" panose="02020500000000000000" pitchFamily="18" charset="-120"/>
                </a:rPr>
                <a:t>1    </a:t>
              </a:r>
              <a:r>
                <a:rPr lang="en-US" altLang="zh-TW" sz="2400" b="1">
                  <a:solidFill>
                    <a:srgbClr val="3333FF"/>
                  </a:solidFill>
                  <a:ea typeface="PMingLiU" panose="02020500000000000000" pitchFamily="18" charset="-120"/>
                </a:rPr>
                <a:t>(1+r)</a:t>
              </a:r>
              <a:r>
                <a:rPr lang="en-US" altLang="zh-TW" sz="2400" b="1" baseline="30000">
                  <a:solidFill>
                    <a:srgbClr val="3333FF"/>
                  </a:solidFill>
                  <a:ea typeface="PMingLiU" panose="02020500000000000000" pitchFamily="18" charset="-120"/>
                </a:rPr>
                <a:t>2     </a:t>
              </a:r>
              <a:r>
                <a:rPr lang="en-US" altLang="zh-TW" sz="2400" b="1">
                  <a:solidFill>
                    <a:srgbClr val="3333FF"/>
                  </a:solidFill>
                  <a:ea typeface="PMingLiU" panose="02020500000000000000" pitchFamily="18" charset="-120"/>
                </a:rPr>
                <a:t>(1+r)</a:t>
              </a:r>
              <a:r>
                <a:rPr lang="en-US" altLang="zh-TW" sz="2400" b="1" baseline="30000">
                  <a:solidFill>
                    <a:srgbClr val="3333FF"/>
                  </a:solidFill>
                  <a:ea typeface="PMingLiU" panose="02020500000000000000" pitchFamily="18" charset="-120"/>
                </a:rPr>
                <a:t>3             </a:t>
              </a:r>
              <a:r>
                <a:rPr lang="en-US" altLang="zh-TW" sz="2400" b="1">
                  <a:solidFill>
                    <a:srgbClr val="3333FF"/>
                  </a:solidFill>
                  <a:ea typeface="PMingLiU" panose="02020500000000000000" pitchFamily="18" charset="-120"/>
                </a:rPr>
                <a:t>(1+r)</a:t>
              </a:r>
              <a:r>
                <a:rPr lang="en-US" altLang="zh-TW" sz="2400" b="1" baseline="30000">
                  <a:solidFill>
                    <a:srgbClr val="3333FF"/>
                  </a:solidFill>
                  <a:ea typeface="PMingLiU" panose="02020500000000000000" pitchFamily="18" charset="-120"/>
                </a:rPr>
                <a:t>n    </a:t>
              </a:r>
              <a:r>
                <a:rPr lang="en-US" altLang="zh-TW" sz="2400" b="1">
                  <a:solidFill>
                    <a:srgbClr val="3333FF"/>
                  </a:solidFill>
                  <a:ea typeface="PMingLiU" panose="02020500000000000000" pitchFamily="18" charset="-120"/>
                </a:rPr>
                <a:t>(1+r)</a:t>
              </a:r>
              <a:r>
                <a:rPr lang="en-US" altLang="zh-TW" sz="2400" b="1" baseline="30000">
                  <a:solidFill>
                    <a:srgbClr val="3333FF"/>
                  </a:solidFill>
                  <a:ea typeface="PMingLiU" panose="02020500000000000000" pitchFamily="18" charset="-120"/>
                </a:rPr>
                <a:t>n</a:t>
              </a:r>
              <a:endParaRPr lang="en-US" altLang="zh-TW" sz="2400" b="1" baseline="30000">
                <a:latin typeface="Times New Roman" panose="02020603050405020304" pitchFamily="18" charset="0"/>
                <a:ea typeface="PMingLiU" panose="02020500000000000000" pitchFamily="18" charset="-120"/>
              </a:endParaRPr>
            </a:p>
          </p:txBody>
        </p:sp>
        <p:sp>
          <p:nvSpPr>
            <p:cNvPr id="182279" name="Line 4"/>
            <p:cNvSpPr>
              <a:spLocks noChangeShapeType="1"/>
            </p:cNvSpPr>
            <p:nvPr/>
          </p:nvSpPr>
          <p:spPr bwMode="auto">
            <a:xfrm>
              <a:off x="1680" y="2352"/>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280" name="Line 5"/>
            <p:cNvSpPr>
              <a:spLocks noChangeShapeType="1"/>
            </p:cNvSpPr>
            <p:nvPr/>
          </p:nvSpPr>
          <p:spPr bwMode="auto">
            <a:xfrm>
              <a:off x="4512" y="2352"/>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281" name="Line 6"/>
            <p:cNvSpPr>
              <a:spLocks noChangeShapeType="1"/>
            </p:cNvSpPr>
            <p:nvPr/>
          </p:nvSpPr>
          <p:spPr bwMode="auto">
            <a:xfrm>
              <a:off x="3936" y="2352"/>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282" name="Line 7"/>
            <p:cNvSpPr>
              <a:spLocks noChangeShapeType="1"/>
            </p:cNvSpPr>
            <p:nvPr/>
          </p:nvSpPr>
          <p:spPr bwMode="auto">
            <a:xfrm>
              <a:off x="2880" y="2352"/>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283" name="Line 8"/>
            <p:cNvSpPr>
              <a:spLocks noChangeShapeType="1"/>
            </p:cNvSpPr>
            <p:nvPr/>
          </p:nvSpPr>
          <p:spPr bwMode="auto">
            <a:xfrm>
              <a:off x="2256" y="2352"/>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82275" name="Rectangle 9"/>
          <p:cNvSpPr>
            <a:spLocks noGrp="1" noChangeArrowheads="1"/>
          </p:cNvSpPr>
          <p:nvPr>
            <p:ph type="title"/>
          </p:nvPr>
        </p:nvSpPr>
        <p:spPr/>
        <p:txBody>
          <a:bodyPr/>
          <a:lstStyle/>
          <a:p>
            <a:r>
              <a:rPr lang="en-US" altLang="en-US"/>
              <a:t>Debt (Bond) Valuation</a:t>
            </a:r>
          </a:p>
        </p:txBody>
      </p:sp>
      <p:sp>
        <p:nvSpPr>
          <p:cNvPr id="182276" name="Rectangle 10"/>
          <p:cNvSpPr>
            <a:spLocks noGrp="1" noChangeArrowheads="1"/>
          </p:cNvSpPr>
          <p:nvPr>
            <p:ph type="body" idx="1"/>
          </p:nvPr>
        </p:nvSpPr>
        <p:spPr>
          <a:xfrm>
            <a:off x="609600" y="3581400"/>
            <a:ext cx="7086600" cy="2133600"/>
          </a:xfrm>
        </p:spPr>
        <p:txBody>
          <a:bodyPr/>
          <a:lstStyle/>
          <a:p>
            <a:r>
              <a:rPr lang="en-US" altLang="en-US" sz="1600"/>
              <a:t>Bt  is the value of the bond at time t</a:t>
            </a:r>
          </a:p>
          <a:p>
            <a:r>
              <a:rPr lang="en-US" altLang="en-US" sz="1600"/>
              <a:t>Discounting in the NPV formula assumes END of period</a:t>
            </a:r>
          </a:p>
          <a:p>
            <a:r>
              <a:rPr lang="en-US" altLang="en-US" sz="1600"/>
              <a:t>It +n is the interest payment in period t+n</a:t>
            </a:r>
          </a:p>
          <a:p>
            <a:r>
              <a:rPr lang="en-US" altLang="en-US" sz="1600"/>
              <a:t>F is the principal payment (usually the debt’s face value)</a:t>
            </a:r>
          </a:p>
          <a:p>
            <a:r>
              <a:rPr lang="en-US" altLang="en-US" sz="1600"/>
              <a:t>r is the interest rate (yield to maturity)</a:t>
            </a:r>
          </a:p>
          <a:p>
            <a:endParaRPr lang="en-US" altLang="en-US" sz="1600"/>
          </a:p>
        </p:txBody>
      </p:sp>
      <p:sp>
        <p:nvSpPr>
          <p:cNvPr id="182277" name="Text Box 11"/>
          <p:cNvSpPr txBox="1">
            <a:spLocks noChangeArrowheads="1"/>
          </p:cNvSpPr>
          <p:nvPr/>
        </p:nvSpPr>
        <p:spPr bwMode="auto">
          <a:xfrm>
            <a:off x="6172200" y="3581400"/>
            <a:ext cx="2209800" cy="822325"/>
          </a:xfrm>
          <a:prstGeom prst="rect">
            <a:avLst/>
          </a:prstGeom>
          <a:solidFill>
            <a:schemeClr val="hlink"/>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Case exercise to illustrate the effect of discounting (credit spread) on the value of a bond</a:t>
            </a:r>
          </a:p>
        </p:txBody>
      </p:sp>
    </p:spTree>
  </p:cSld>
  <p:clrMapOvr>
    <a:masterClrMapping/>
  </p:clrMapOvr>
  <p:transition>
    <p:zoom/>
  </p:transition>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altLang="en-US"/>
              <a:t>Risk Free Discounting</a:t>
            </a:r>
          </a:p>
        </p:txBody>
      </p:sp>
      <p:sp>
        <p:nvSpPr>
          <p:cNvPr id="183299" name="Rectangle 3"/>
          <p:cNvSpPr>
            <a:spLocks noGrp="1" noChangeArrowheads="1"/>
          </p:cNvSpPr>
          <p:nvPr>
            <p:ph type="body" sz="half" idx="1"/>
          </p:nvPr>
        </p:nvSpPr>
        <p:spPr>
          <a:xfrm>
            <a:off x="762000" y="1524000"/>
            <a:ext cx="6858000" cy="838200"/>
          </a:xfrm>
        </p:spPr>
        <p:txBody>
          <a:bodyPr/>
          <a:lstStyle/>
          <a:p>
            <a:r>
              <a:rPr lang="en-US" altLang="en-US" sz="1600"/>
              <a:t>If the world would involve discounting cash flows at the risk free rate, life would be easy and boring</a:t>
            </a:r>
          </a:p>
        </p:txBody>
      </p:sp>
      <p:pic>
        <p:nvPicPr>
          <p:cNvPr id="183300"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09600" y="2362200"/>
            <a:ext cx="7315200" cy="3530600"/>
          </a:xfrm>
          <a:noFill/>
        </p:spPr>
      </p:pic>
    </p:spTree>
  </p:cSld>
  <p:clrMapOvr>
    <a:masterClrMapping/>
  </p:clrMapOvr>
  <p:transition>
    <p:zoom/>
  </p:transition>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22" name="Group 2"/>
          <p:cNvGrpSpPr>
            <a:grpSpLocks/>
          </p:cNvGrpSpPr>
          <p:nvPr/>
        </p:nvGrpSpPr>
        <p:grpSpPr bwMode="auto">
          <a:xfrm>
            <a:off x="381000" y="1524000"/>
            <a:ext cx="8305800" cy="1371600"/>
            <a:chOff x="288" y="1824"/>
            <a:chExt cx="5136" cy="864"/>
          </a:xfrm>
        </p:grpSpPr>
        <p:sp>
          <p:nvSpPr>
            <p:cNvPr id="184325" name="Text Box 3"/>
            <p:cNvSpPr txBox="1">
              <a:spLocks noChangeArrowheads="1"/>
            </p:cNvSpPr>
            <p:nvPr/>
          </p:nvSpPr>
          <p:spPr bwMode="auto">
            <a:xfrm>
              <a:off x="288" y="1824"/>
              <a:ext cx="5136" cy="864"/>
            </a:xfrm>
            <a:prstGeom prst="rect">
              <a:avLst/>
            </a:prstGeom>
            <a:solidFill>
              <a:schemeClr val="bg1"/>
            </a:solidFill>
            <a:ln w="9525">
              <a:solidFill>
                <a:schemeClr val="tx1"/>
              </a:solidFill>
              <a:miter lim="800000"/>
              <a:headEnd/>
              <a:tailEnd/>
            </a:ln>
          </p:spPr>
          <p:txBody>
            <a:bodyPr anchor="ctr"/>
            <a:lstStyle>
              <a:lvl1pPr>
                <a:tabLst>
                  <a:tab pos="3829050" algn="r"/>
                </a:tabLst>
                <a:defRPr sz="1200">
                  <a:solidFill>
                    <a:schemeClr val="tx1"/>
                  </a:solidFill>
                  <a:latin typeface="Arial" panose="020B0604020202020204" pitchFamily="34" charset="0"/>
                </a:defRPr>
              </a:lvl1pPr>
              <a:lvl2pPr marL="742950" indent="-285750">
                <a:tabLst>
                  <a:tab pos="3829050" algn="r"/>
                </a:tabLst>
                <a:defRPr sz="1200">
                  <a:solidFill>
                    <a:schemeClr val="tx1"/>
                  </a:solidFill>
                  <a:latin typeface="Arial" panose="020B0604020202020204" pitchFamily="34" charset="0"/>
                </a:defRPr>
              </a:lvl2pPr>
              <a:lvl3pPr marL="1143000" indent="-228600">
                <a:tabLst>
                  <a:tab pos="3829050" algn="r"/>
                </a:tabLst>
                <a:defRPr sz="1200">
                  <a:solidFill>
                    <a:schemeClr val="tx1"/>
                  </a:solidFill>
                  <a:latin typeface="Arial" panose="020B0604020202020204" pitchFamily="34" charset="0"/>
                </a:defRPr>
              </a:lvl3pPr>
              <a:lvl4pPr marL="1600200" indent="-228600">
                <a:tabLst>
                  <a:tab pos="3829050" algn="r"/>
                </a:tabLst>
                <a:defRPr sz="1200">
                  <a:solidFill>
                    <a:schemeClr val="tx1"/>
                  </a:solidFill>
                  <a:latin typeface="Arial" panose="020B0604020202020204" pitchFamily="34" charset="0"/>
                </a:defRPr>
              </a:lvl4pPr>
              <a:lvl5pPr marL="2057400" indent="-228600">
                <a:tabLst>
                  <a:tab pos="3829050" algn="r"/>
                </a:tabLst>
                <a:defRPr sz="1200">
                  <a:solidFill>
                    <a:schemeClr val="tx1"/>
                  </a:solidFill>
                  <a:latin typeface="Arial" panose="020B0604020202020204" pitchFamily="34" charset="0"/>
                </a:defRPr>
              </a:lvl5pPr>
              <a:lvl6pPr marL="25146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6pPr>
              <a:lvl7pPr marL="29718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7pPr>
              <a:lvl8pPr marL="34290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8pPr>
              <a:lvl9pPr marL="3886200" indent="-228600" eaLnBrk="0" fontAlgn="base" hangingPunct="0">
                <a:spcBef>
                  <a:spcPct val="0"/>
                </a:spcBef>
                <a:spcAft>
                  <a:spcPct val="0"/>
                </a:spcAft>
                <a:tabLst>
                  <a:tab pos="3829050" algn="r"/>
                </a:tabLst>
                <a:defRPr sz="1200">
                  <a:solidFill>
                    <a:schemeClr val="tx1"/>
                  </a:solidFill>
                  <a:latin typeface="Arial" panose="020B0604020202020204" pitchFamily="34" charset="0"/>
                </a:defRPr>
              </a:lvl9pPr>
            </a:lstStyle>
            <a:p>
              <a:pPr algn="ctr"/>
              <a:r>
                <a:rPr lang="en-US" altLang="zh-TW" sz="2400" b="1">
                  <a:solidFill>
                    <a:srgbClr val="3333FF"/>
                  </a:solidFill>
                  <a:ea typeface="PMingLiU" panose="02020500000000000000" pitchFamily="18" charset="-120"/>
                </a:rPr>
                <a:t>V</a:t>
              </a:r>
              <a:r>
                <a:rPr lang="en-US" altLang="zh-TW" sz="2400" b="1" baseline="-25000">
                  <a:solidFill>
                    <a:srgbClr val="3333FF"/>
                  </a:solidFill>
                  <a:ea typeface="PMingLiU" panose="02020500000000000000" pitchFamily="18" charset="-120"/>
                </a:rPr>
                <a:t>t  </a:t>
              </a:r>
              <a:r>
                <a:rPr lang="en-US" altLang="zh-TW" sz="2400" b="1">
                  <a:solidFill>
                    <a:srgbClr val="3333FF"/>
                  </a:solidFill>
                  <a:ea typeface="PMingLiU" panose="02020500000000000000" pitchFamily="18" charset="-120"/>
                </a:rPr>
                <a:t>=  E(D</a:t>
              </a:r>
              <a:r>
                <a:rPr lang="en-US" altLang="zh-TW" sz="2400" b="1" baseline="-25000">
                  <a:solidFill>
                    <a:srgbClr val="3333FF"/>
                  </a:solidFill>
                  <a:ea typeface="PMingLiU" panose="02020500000000000000" pitchFamily="18" charset="-120"/>
                </a:rPr>
                <a:t>t +1</a:t>
              </a:r>
              <a:r>
                <a:rPr lang="en-US" altLang="zh-TW" sz="2400" b="1">
                  <a:solidFill>
                    <a:srgbClr val="3333FF"/>
                  </a:solidFill>
                  <a:ea typeface="PMingLiU" panose="02020500000000000000" pitchFamily="18" charset="-120"/>
                </a:rPr>
                <a:t>)</a:t>
              </a:r>
              <a:r>
                <a:rPr lang="en-US" altLang="zh-TW" sz="2400" b="1" baseline="-25000">
                  <a:solidFill>
                    <a:srgbClr val="3333FF"/>
                  </a:solidFill>
                  <a:ea typeface="PMingLiU" panose="02020500000000000000" pitchFamily="18" charset="-120"/>
                </a:rPr>
                <a:t>   </a:t>
              </a:r>
              <a:r>
                <a:rPr lang="en-US" altLang="zh-TW" sz="3600" b="1" baseline="-25000">
                  <a:solidFill>
                    <a:srgbClr val="3333FF"/>
                  </a:solidFill>
                  <a:ea typeface="PMingLiU" panose="02020500000000000000" pitchFamily="18" charset="-120"/>
                </a:rPr>
                <a:t>+</a:t>
              </a:r>
              <a:r>
                <a:rPr lang="en-US" altLang="zh-TW" sz="2400" b="1">
                  <a:solidFill>
                    <a:srgbClr val="3333FF"/>
                  </a:solidFill>
                  <a:ea typeface="PMingLiU" panose="02020500000000000000" pitchFamily="18" charset="-120"/>
                </a:rPr>
                <a:t>  E(D</a:t>
              </a:r>
              <a:r>
                <a:rPr lang="en-US" altLang="zh-TW" sz="2400" b="1" baseline="-25000">
                  <a:solidFill>
                    <a:srgbClr val="3333FF"/>
                  </a:solidFill>
                  <a:ea typeface="PMingLiU" panose="02020500000000000000" pitchFamily="18" charset="-120"/>
                </a:rPr>
                <a:t>t +2</a:t>
              </a:r>
              <a:r>
                <a:rPr lang="en-US" altLang="zh-TW" sz="2400" b="1">
                  <a:solidFill>
                    <a:srgbClr val="3333FF"/>
                  </a:solidFill>
                  <a:ea typeface="PMingLiU" panose="02020500000000000000" pitchFamily="18" charset="-120"/>
                </a:rPr>
                <a:t>)</a:t>
              </a:r>
              <a:r>
                <a:rPr lang="en-US" altLang="zh-TW" sz="3600" b="1" baseline="-25000">
                  <a:solidFill>
                    <a:srgbClr val="3333FF"/>
                  </a:solidFill>
                  <a:ea typeface="PMingLiU" panose="02020500000000000000" pitchFamily="18" charset="-120"/>
                </a:rPr>
                <a:t>   +</a:t>
              </a:r>
              <a:r>
                <a:rPr lang="en-US" altLang="zh-TW" sz="2400" b="1">
                  <a:solidFill>
                    <a:srgbClr val="3333FF"/>
                  </a:solidFill>
                  <a:ea typeface="PMingLiU" panose="02020500000000000000" pitchFamily="18" charset="-120"/>
                </a:rPr>
                <a:t>  E(D</a:t>
              </a:r>
              <a:r>
                <a:rPr lang="en-US" altLang="zh-TW" sz="2400" b="1" baseline="-25000">
                  <a:solidFill>
                    <a:srgbClr val="3333FF"/>
                  </a:solidFill>
                  <a:ea typeface="PMingLiU" panose="02020500000000000000" pitchFamily="18" charset="-120"/>
                </a:rPr>
                <a:t>t +3</a:t>
              </a:r>
              <a:r>
                <a:rPr lang="en-US" altLang="zh-TW" sz="2400" b="1">
                  <a:solidFill>
                    <a:srgbClr val="3333FF"/>
                  </a:solidFill>
                  <a:ea typeface="PMingLiU" panose="02020500000000000000" pitchFamily="18" charset="-120"/>
                </a:rPr>
                <a:t>)</a:t>
              </a:r>
              <a:r>
                <a:rPr lang="en-US" altLang="zh-TW" sz="2400" b="1" baseline="-25000">
                  <a:solidFill>
                    <a:srgbClr val="3333FF"/>
                  </a:solidFill>
                  <a:ea typeface="PMingLiU" panose="02020500000000000000" pitchFamily="18" charset="-120"/>
                </a:rPr>
                <a:t> </a:t>
              </a:r>
              <a:r>
                <a:rPr lang="en-US" altLang="zh-TW" sz="3600" b="1" baseline="-25000">
                  <a:solidFill>
                    <a:srgbClr val="3333FF"/>
                  </a:solidFill>
                  <a:ea typeface="PMingLiU" panose="02020500000000000000" pitchFamily="18" charset="-120"/>
                </a:rPr>
                <a:t>   +  </a:t>
              </a:r>
              <a:r>
                <a:rPr lang="en-US" altLang="zh-TW" sz="2400" b="1">
                  <a:solidFill>
                    <a:srgbClr val="3333FF"/>
                  </a:solidFill>
                  <a:ea typeface="PMingLiU" panose="02020500000000000000" pitchFamily="18" charset="-120"/>
                </a:rPr>
                <a:t>...   </a:t>
              </a:r>
              <a:r>
                <a:rPr lang="en-US" altLang="zh-TW" sz="3600" b="1" baseline="-25000">
                  <a:solidFill>
                    <a:srgbClr val="3333FF"/>
                  </a:solidFill>
                  <a:ea typeface="PMingLiU" panose="02020500000000000000" pitchFamily="18" charset="-120"/>
                </a:rPr>
                <a:t>+</a:t>
              </a:r>
              <a:r>
                <a:rPr lang="en-US" altLang="zh-TW" sz="2400" b="1">
                  <a:solidFill>
                    <a:srgbClr val="3333FF"/>
                  </a:solidFill>
                  <a:ea typeface="PMingLiU" panose="02020500000000000000" pitchFamily="18" charset="-120"/>
                </a:rPr>
                <a:t> E(D</a:t>
              </a:r>
              <a:r>
                <a:rPr lang="en-US" altLang="zh-TW" sz="2400" b="1" baseline="-25000">
                  <a:solidFill>
                    <a:srgbClr val="3333FF"/>
                  </a:solidFill>
                  <a:ea typeface="PMingLiU" panose="02020500000000000000" pitchFamily="18" charset="-120"/>
                </a:rPr>
                <a:t>t +n</a:t>
              </a:r>
              <a:r>
                <a:rPr lang="en-US" altLang="zh-TW" sz="2400" b="1">
                  <a:solidFill>
                    <a:srgbClr val="3333FF"/>
                  </a:solidFill>
                  <a:ea typeface="PMingLiU" panose="02020500000000000000" pitchFamily="18" charset="-120"/>
                </a:rPr>
                <a:t>)</a:t>
              </a:r>
              <a:r>
                <a:rPr lang="en-US" altLang="zh-TW" sz="2400" b="1" baseline="-25000">
                  <a:solidFill>
                    <a:srgbClr val="3333FF"/>
                  </a:solidFill>
                  <a:ea typeface="PMingLiU" panose="02020500000000000000" pitchFamily="18" charset="-120"/>
                </a:rPr>
                <a:t>    </a:t>
              </a:r>
              <a:r>
                <a:rPr lang="en-US" altLang="zh-TW" sz="3600" b="1" baseline="-25000">
                  <a:solidFill>
                    <a:srgbClr val="3333FF"/>
                  </a:solidFill>
                  <a:ea typeface="PMingLiU" panose="02020500000000000000" pitchFamily="18" charset="-120"/>
                </a:rPr>
                <a:t>+</a:t>
              </a:r>
              <a:r>
                <a:rPr lang="en-US" altLang="zh-TW" sz="2400" b="1" baseline="-25000">
                  <a:solidFill>
                    <a:srgbClr val="3333FF"/>
                  </a:solidFill>
                  <a:ea typeface="PMingLiU" panose="02020500000000000000" pitchFamily="18" charset="-120"/>
                </a:rPr>
                <a:t> </a:t>
              </a:r>
              <a:r>
                <a:rPr lang="en-US" altLang="zh-TW" sz="2400" b="1">
                  <a:solidFill>
                    <a:srgbClr val="3333FF"/>
                  </a:solidFill>
                  <a:ea typeface="PMingLiU" panose="02020500000000000000" pitchFamily="18" charset="-120"/>
                </a:rPr>
                <a:t> ...</a:t>
              </a:r>
            </a:p>
            <a:p>
              <a:r>
                <a:rPr lang="en-US" altLang="zh-TW" sz="2400" b="1">
                  <a:solidFill>
                    <a:srgbClr val="3333FF"/>
                  </a:solidFill>
                  <a:ea typeface="PMingLiU" panose="02020500000000000000" pitchFamily="18" charset="-120"/>
                </a:rPr>
                <a:t>           (1+k)</a:t>
              </a:r>
              <a:r>
                <a:rPr lang="en-US" altLang="zh-TW" sz="2400" b="1" baseline="30000">
                  <a:solidFill>
                    <a:srgbClr val="3333FF"/>
                  </a:solidFill>
                  <a:ea typeface="PMingLiU" panose="02020500000000000000" pitchFamily="18" charset="-120"/>
                </a:rPr>
                <a:t>1            </a:t>
              </a:r>
              <a:r>
                <a:rPr lang="en-US" altLang="zh-TW" sz="2400" b="1">
                  <a:solidFill>
                    <a:srgbClr val="3333FF"/>
                  </a:solidFill>
                  <a:ea typeface="PMingLiU" panose="02020500000000000000" pitchFamily="18" charset="-120"/>
                </a:rPr>
                <a:t>(1+k)</a:t>
              </a:r>
              <a:r>
                <a:rPr lang="en-US" altLang="zh-TW" sz="2400" b="1" baseline="30000">
                  <a:solidFill>
                    <a:srgbClr val="3333FF"/>
                  </a:solidFill>
                  <a:ea typeface="PMingLiU" panose="02020500000000000000" pitchFamily="18" charset="-120"/>
                </a:rPr>
                <a:t>2             </a:t>
              </a:r>
              <a:r>
                <a:rPr lang="en-US" altLang="zh-TW" sz="2400" b="1">
                  <a:solidFill>
                    <a:srgbClr val="3333FF"/>
                  </a:solidFill>
                  <a:ea typeface="PMingLiU" panose="02020500000000000000" pitchFamily="18" charset="-120"/>
                </a:rPr>
                <a:t>(1+k)</a:t>
              </a:r>
              <a:r>
                <a:rPr lang="en-US" altLang="zh-TW" sz="2400" b="1" baseline="30000">
                  <a:solidFill>
                    <a:srgbClr val="3333FF"/>
                  </a:solidFill>
                  <a:ea typeface="PMingLiU" panose="02020500000000000000" pitchFamily="18" charset="-120"/>
                </a:rPr>
                <a:t>3                          </a:t>
              </a:r>
              <a:r>
                <a:rPr lang="en-US" altLang="zh-TW" sz="2400" b="1">
                  <a:solidFill>
                    <a:srgbClr val="3333FF"/>
                  </a:solidFill>
                  <a:ea typeface="PMingLiU" panose="02020500000000000000" pitchFamily="18" charset="-120"/>
                </a:rPr>
                <a:t>(1+k)</a:t>
              </a:r>
              <a:r>
                <a:rPr lang="en-US" altLang="zh-TW" sz="2400" b="1" baseline="30000">
                  <a:solidFill>
                    <a:srgbClr val="3333FF"/>
                  </a:solidFill>
                  <a:ea typeface="PMingLiU" panose="02020500000000000000" pitchFamily="18" charset="-120"/>
                </a:rPr>
                <a:t>n</a:t>
              </a:r>
              <a:endParaRPr lang="en-US" altLang="zh-TW" sz="2400" b="1" baseline="30000">
                <a:solidFill>
                  <a:srgbClr val="3333FF"/>
                </a:solidFill>
                <a:latin typeface="Times New Roman" panose="02020603050405020304" pitchFamily="18" charset="0"/>
                <a:ea typeface="PMingLiU" panose="02020500000000000000" pitchFamily="18" charset="-120"/>
              </a:endParaRPr>
            </a:p>
          </p:txBody>
        </p:sp>
        <p:sp>
          <p:nvSpPr>
            <p:cNvPr id="184326" name="Line 4"/>
            <p:cNvSpPr>
              <a:spLocks noChangeShapeType="1"/>
            </p:cNvSpPr>
            <p:nvPr/>
          </p:nvSpPr>
          <p:spPr bwMode="auto">
            <a:xfrm>
              <a:off x="960" y="2256"/>
              <a:ext cx="44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327" name="Line 5"/>
            <p:cNvSpPr>
              <a:spLocks noChangeShapeType="1"/>
            </p:cNvSpPr>
            <p:nvPr/>
          </p:nvSpPr>
          <p:spPr bwMode="auto">
            <a:xfrm>
              <a:off x="4224" y="2256"/>
              <a:ext cx="44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328" name="Line 6"/>
            <p:cNvSpPr>
              <a:spLocks noChangeShapeType="1"/>
            </p:cNvSpPr>
            <p:nvPr/>
          </p:nvSpPr>
          <p:spPr bwMode="auto">
            <a:xfrm>
              <a:off x="2832" y="2256"/>
              <a:ext cx="44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329" name="Line 7"/>
            <p:cNvSpPr>
              <a:spLocks noChangeShapeType="1"/>
            </p:cNvSpPr>
            <p:nvPr/>
          </p:nvSpPr>
          <p:spPr bwMode="auto">
            <a:xfrm>
              <a:off x="1872" y="2256"/>
              <a:ext cx="44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84323" name="Rectangle 8"/>
          <p:cNvSpPr>
            <a:spLocks noGrp="1" noChangeArrowheads="1"/>
          </p:cNvSpPr>
          <p:nvPr>
            <p:ph type="title"/>
          </p:nvPr>
        </p:nvSpPr>
        <p:spPr/>
        <p:txBody>
          <a:bodyPr/>
          <a:lstStyle/>
          <a:p>
            <a:r>
              <a:rPr lang="en-US" altLang="en-US"/>
              <a:t>Equity – Dividend Discount Valuation and Gordon’s Model</a:t>
            </a:r>
          </a:p>
        </p:txBody>
      </p:sp>
      <p:sp>
        <p:nvSpPr>
          <p:cNvPr id="184324" name="Rectangle 9"/>
          <p:cNvSpPr>
            <a:spLocks noGrp="1" noChangeArrowheads="1"/>
          </p:cNvSpPr>
          <p:nvPr>
            <p:ph type="body" idx="1"/>
          </p:nvPr>
        </p:nvSpPr>
        <p:spPr>
          <a:xfrm>
            <a:off x="685800" y="3200400"/>
            <a:ext cx="7086600" cy="2362200"/>
          </a:xfrm>
        </p:spPr>
        <p:txBody>
          <a:bodyPr/>
          <a:lstStyle/>
          <a:p>
            <a:pPr>
              <a:lnSpc>
                <a:spcPct val="90000"/>
              </a:lnSpc>
            </a:pPr>
            <a:r>
              <a:rPr lang="en-US" altLang="zh-TW" sz="1400">
                <a:ea typeface="PMingLiU" panose="02020500000000000000" pitchFamily="18" charset="-120"/>
              </a:rPr>
              <a:t>Vt  is the value of an equity security at time </a:t>
            </a:r>
            <a:r>
              <a:rPr lang="en-US" altLang="zh-TW" sz="1400" i="1">
                <a:ea typeface="PMingLiU" panose="02020500000000000000" pitchFamily="18" charset="-120"/>
              </a:rPr>
              <a:t>t</a:t>
            </a:r>
          </a:p>
          <a:p>
            <a:pPr>
              <a:lnSpc>
                <a:spcPct val="90000"/>
              </a:lnSpc>
            </a:pPr>
            <a:r>
              <a:rPr lang="en-US" altLang="zh-TW" sz="1400">
                <a:ea typeface="PMingLiU" panose="02020500000000000000" pitchFamily="18" charset="-120"/>
              </a:rPr>
              <a:t>Dt +n is the dividend in period </a:t>
            </a:r>
            <a:r>
              <a:rPr lang="en-US" altLang="zh-TW" sz="1400" i="1">
                <a:ea typeface="PMingLiU" panose="02020500000000000000" pitchFamily="18" charset="-120"/>
              </a:rPr>
              <a:t>t+n</a:t>
            </a:r>
          </a:p>
          <a:p>
            <a:pPr>
              <a:lnSpc>
                <a:spcPct val="90000"/>
              </a:lnSpc>
            </a:pPr>
            <a:r>
              <a:rPr lang="en-US" altLang="zh-TW" sz="1400">
                <a:ea typeface="PMingLiU" panose="02020500000000000000" pitchFamily="18" charset="-120"/>
              </a:rPr>
              <a:t>k is the equity cost of capital – difficult to find (CAPM)</a:t>
            </a:r>
          </a:p>
          <a:p>
            <a:pPr>
              <a:lnSpc>
                <a:spcPct val="90000"/>
              </a:lnSpc>
            </a:pPr>
            <a:r>
              <a:rPr lang="en-US" altLang="zh-TW" sz="1400">
                <a:ea typeface="PMingLiU" panose="02020500000000000000" pitchFamily="18" charset="-120"/>
              </a:rPr>
              <a:t>E(</a:t>
            </a:r>
            <a:r>
              <a:rPr lang="en-US" altLang="zh-TW" sz="1400">
                <a:ea typeface="PMingLiU" panose="02020500000000000000" pitchFamily="18" charset="-120"/>
                <a:sym typeface="Wingdings" panose="05000000000000000000" pitchFamily="2" charset="2"/>
              </a:rPr>
              <a:t>) refers to </a:t>
            </a:r>
            <a:r>
              <a:rPr lang="en-US" altLang="zh-TW" sz="1400" i="1">
                <a:ea typeface="PMingLiU" panose="02020500000000000000" pitchFamily="18" charset="-120"/>
                <a:sym typeface="Wingdings" panose="05000000000000000000" pitchFamily="2" charset="2"/>
              </a:rPr>
              <a:t>expected</a:t>
            </a:r>
            <a:r>
              <a:rPr lang="en-US" altLang="zh-TW" sz="1400">
                <a:ea typeface="PMingLiU" panose="02020500000000000000" pitchFamily="18" charset="-120"/>
                <a:sym typeface="Wingdings" panose="05000000000000000000" pitchFamily="2" charset="2"/>
              </a:rPr>
              <a:t> dividends</a:t>
            </a:r>
          </a:p>
          <a:p>
            <a:pPr>
              <a:lnSpc>
                <a:spcPct val="90000"/>
              </a:lnSpc>
            </a:pPr>
            <a:r>
              <a:rPr lang="en-US" altLang="zh-TW" sz="1400">
                <a:ea typeface="PMingLiU" panose="02020500000000000000" pitchFamily="18" charset="-120"/>
                <a:sym typeface="Wingdings" panose="05000000000000000000" pitchFamily="2" charset="2"/>
              </a:rPr>
              <a:t>If dividends had no growth the value is D/k</a:t>
            </a:r>
          </a:p>
          <a:p>
            <a:pPr>
              <a:lnSpc>
                <a:spcPct val="90000"/>
              </a:lnSpc>
            </a:pPr>
            <a:r>
              <a:rPr lang="en-US" altLang="en-US" sz="1400">
                <a:sym typeface="Wingdings" panose="05000000000000000000" pitchFamily="2" charset="2"/>
              </a:rPr>
              <a:t>If dividends have constant growth the value is D/(k-g)</a:t>
            </a:r>
          </a:p>
          <a:p>
            <a:pPr>
              <a:lnSpc>
                <a:spcPct val="90000"/>
              </a:lnSpc>
            </a:pPr>
            <a:r>
              <a:rPr lang="en-US" altLang="en-US" sz="1400">
                <a:sym typeface="Wingdings" panose="05000000000000000000" pitchFamily="2" charset="2"/>
              </a:rPr>
              <a:t>Terminal Value is logically a multiple of book value per share</a:t>
            </a:r>
          </a:p>
        </p:txBody>
      </p:sp>
    </p:spTree>
  </p:cSld>
  <p:clrMapOvr>
    <a:masterClrMapping/>
  </p:clrMapOvr>
  <p:transition>
    <p:zoom/>
  </p:transition>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en-US" altLang="en-US"/>
              <a:t>Example of Capitalization Rates</a:t>
            </a:r>
          </a:p>
        </p:txBody>
      </p:sp>
      <p:sp>
        <p:nvSpPr>
          <p:cNvPr id="185347" name="Rectangle 3"/>
          <p:cNvSpPr>
            <a:spLocks noGrp="1" noChangeArrowheads="1"/>
          </p:cNvSpPr>
          <p:nvPr>
            <p:ph type="body" sz="half" idx="1"/>
          </p:nvPr>
        </p:nvSpPr>
        <p:spPr>
          <a:xfrm>
            <a:off x="914400" y="1600200"/>
            <a:ext cx="7124700" cy="533400"/>
          </a:xfrm>
        </p:spPr>
        <p:txBody>
          <a:bodyPr/>
          <a:lstStyle/>
          <a:p>
            <a:r>
              <a:rPr lang="en-US" altLang="en-US" sz="1600"/>
              <a:t>Proof of capitalization rates using excel and growing cash flows</a:t>
            </a:r>
          </a:p>
        </p:txBody>
      </p:sp>
      <p:pic>
        <p:nvPicPr>
          <p:cNvPr id="185348"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33400" y="2209800"/>
            <a:ext cx="7924800" cy="3417888"/>
          </a:xfrm>
          <a:noFill/>
        </p:spPr>
      </p:pic>
    </p:spTree>
  </p:cSld>
  <p:clrMapOvr>
    <a:masterClrMapping/>
  </p:clrMapOvr>
  <p:transition>
    <p:zoom/>
  </p:transition>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altLang="en-US"/>
              <a:t>Setting-Up the Model to Reflect Period Discounting with Terminal Value and Transaction Dates</a:t>
            </a:r>
          </a:p>
        </p:txBody>
      </p:sp>
      <p:sp>
        <p:nvSpPr>
          <p:cNvPr id="186371" name="Rectangle 3"/>
          <p:cNvSpPr>
            <a:spLocks noGrp="1" noChangeArrowheads="1"/>
          </p:cNvSpPr>
          <p:nvPr>
            <p:ph type="body" idx="1"/>
          </p:nvPr>
        </p:nvSpPr>
        <p:spPr>
          <a:xfrm>
            <a:off x="762000" y="1524000"/>
            <a:ext cx="6248400" cy="1447800"/>
          </a:xfrm>
        </p:spPr>
        <p:txBody>
          <a:bodyPr/>
          <a:lstStyle/>
          <a:p>
            <a:pPr>
              <a:lnSpc>
                <a:spcPct val="90000"/>
              </a:lnSpc>
            </a:pPr>
            <a:r>
              <a:rPr lang="en-US" altLang="en-US" sz="1600"/>
              <a:t>The example shown accounts for mid-year discounting and terminal value at the end of the period.  The discount rate assumes annual discounting using the formula:</a:t>
            </a:r>
          </a:p>
          <a:p>
            <a:pPr>
              <a:lnSpc>
                <a:spcPct val="90000"/>
              </a:lnSpc>
            </a:pPr>
            <a:r>
              <a:rPr lang="en-US" altLang="en-US" sz="1600"/>
              <a:t>The terminal value must use the last mid year value multiplied by (1+g)^1.5</a:t>
            </a:r>
          </a:p>
        </p:txBody>
      </p:sp>
      <p:pic>
        <p:nvPicPr>
          <p:cNvPr id="1863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743200"/>
            <a:ext cx="5000625" cy="387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86373" name="Text Box 5"/>
          <p:cNvSpPr txBox="1">
            <a:spLocks noChangeArrowheads="1"/>
          </p:cNvSpPr>
          <p:nvPr/>
        </p:nvSpPr>
        <p:spPr bwMode="auto">
          <a:xfrm>
            <a:off x="228600" y="3429000"/>
            <a:ext cx="1676400" cy="45720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Precise discounting with mid year period</a:t>
            </a:r>
          </a:p>
        </p:txBody>
      </p:sp>
      <p:sp>
        <p:nvSpPr>
          <p:cNvPr id="186374" name="Line 6"/>
          <p:cNvSpPr>
            <a:spLocks noChangeShapeType="1"/>
          </p:cNvSpPr>
          <p:nvPr/>
        </p:nvSpPr>
        <p:spPr bwMode="auto">
          <a:xfrm flipV="1">
            <a:off x="1905000" y="3657600"/>
            <a:ext cx="2743200" cy="762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86375" name="Text Box 7"/>
          <p:cNvSpPr txBox="1">
            <a:spLocks noChangeArrowheads="1"/>
          </p:cNvSpPr>
          <p:nvPr/>
        </p:nvSpPr>
        <p:spPr bwMode="auto">
          <a:xfrm>
            <a:off x="7391400" y="3276600"/>
            <a:ext cx="1219200" cy="137001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Terminal value is after the last period cash flow and must use mid year period x (1+g)^1.5</a:t>
            </a:r>
          </a:p>
        </p:txBody>
      </p:sp>
      <p:sp>
        <p:nvSpPr>
          <p:cNvPr id="186376" name="Line 8"/>
          <p:cNvSpPr>
            <a:spLocks noChangeShapeType="1"/>
          </p:cNvSpPr>
          <p:nvPr/>
        </p:nvSpPr>
        <p:spPr bwMode="auto">
          <a:xfrm flipH="1" flipV="1">
            <a:off x="7315200" y="3124200"/>
            <a:ext cx="914400" cy="1524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ctrTitle"/>
          </p:nvPr>
        </p:nvSpPr>
        <p:spPr>
          <a:xfrm>
            <a:off x="762000" y="4724400"/>
            <a:ext cx="7772400" cy="1143000"/>
          </a:xfrm>
          <a:ln>
            <a:miter lim="800000"/>
            <a:headEnd/>
            <a:tailEnd/>
          </a:ln>
        </p:spPr>
        <p:txBody>
          <a:bodyPr/>
          <a:lstStyle/>
          <a:p>
            <a:r>
              <a:rPr lang="en-US" altLang="en-US" sz="2400"/>
              <a:t>Valuation from Projected EPS and Dividend per Share</a:t>
            </a:r>
          </a:p>
        </p:txBody>
      </p:sp>
    </p:spTree>
  </p:cSld>
  <p:clrMapOvr>
    <a:masterClrMapping/>
  </p:clrMapOvr>
  <p:transition>
    <p:zoom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a:t>Enterprise Value and Equity Value plus Debt Value</a:t>
            </a:r>
          </a:p>
        </p:txBody>
      </p:sp>
      <p:sp>
        <p:nvSpPr>
          <p:cNvPr id="20483" name="Content Placeholder 2"/>
          <p:cNvSpPr>
            <a:spLocks noGrp="1"/>
          </p:cNvSpPr>
          <p:nvPr>
            <p:ph idx="1"/>
          </p:nvPr>
        </p:nvSpPr>
        <p:spPr/>
        <p:txBody>
          <a:bodyPr/>
          <a:lstStyle/>
          <a:p>
            <a:r>
              <a:rPr lang="en-US" altLang="en-US" sz="1200"/>
              <a:t>Enterprise (Asset) Value =</a:t>
            </a:r>
            <a:endParaRPr lang="en-JM" altLang="en-US" sz="1200"/>
          </a:p>
          <a:p>
            <a:r>
              <a:rPr lang="en-US" altLang="en-US" sz="1200"/>
              <a:t>∑ Present Value (Debt Cash Flow, Discounted at Risk Free Rate plus Credit Spread) +</a:t>
            </a:r>
            <a:endParaRPr lang="en-JM" altLang="en-US" sz="1200"/>
          </a:p>
          <a:p>
            <a:r>
              <a:rPr lang="en-US" altLang="en-US" sz="1200"/>
              <a:t>∑ Present Value (Equity Cash Flow including Tax Shield, Discounted at Cost of Equity)</a:t>
            </a:r>
            <a:endParaRPr lang="en-JM" altLang="en-US" sz="1200"/>
          </a:p>
          <a:p>
            <a:r>
              <a:rPr lang="en-US" altLang="en-US" sz="1200"/>
              <a:t>which should also equal:</a:t>
            </a:r>
            <a:endParaRPr lang="en-JM" altLang="en-US" sz="1200"/>
          </a:p>
          <a:p>
            <a:r>
              <a:rPr lang="en-US" altLang="en-US" sz="1200"/>
              <a:t>Enterprise (Asset) Value = ∑ Present Value (Free Cash Flow, discounted at WACC)</a:t>
            </a:r>
            <a:endParaRPr lang="en-JM" altLang="en-US" sz="1200"/>
          </a:p>
          <a:p>
            <a:pPr>
              <a:buFontTx/>
              <a:buNone/>
            </a:pPr>
            <a:r>
              <a:rPr lang="en-US" altLang="en-US" sz="1200"/>
              <a:t> </a:t>
            </a:r>
            <a:endParaRPr lang="en-JM" altLang="en-US" sz="1200"/>
          </a:p>
          <a:p>
            <a:endParaRPr lang="en-US" altLang="en-US" sz="1200"/>
          </a:p>
        </p:txBody>
      </p:sp>
      <p:pic>
        <p:nvPicPr>
          <p:cNvPr id="2048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657600"/>
            <a:ext cx="7162800" cy="169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r>
              <a:rPr lang="en-US" altLang="en-US"/>
              <a:t>Valuation from Projected Earnings and Dividends</a:t>
            </a:r>
          </a:p>
        </p:txBody>
      </p:sp>
      <p:sp>
        <p:nvSpPr>
          <p:cNvPr id="189443" name="Rectangle 3"/>
          <p:cNvSpPr>
            <a:spLocks noGrp="1" noChangeArrowheads="1"/>
          </p:cNvSpPr>
          <p:nvPr>
            <p:ph type="body" idx="1"/>
          </p:nvPr>
        </p:nvSpPr>
        <p:spPr/>
        <p:txBody>
          <a:bodyPr/>
          <a:lstStyle/>
          <a:p>
            <a:pPr marL="342900" indent="-342900">
              <a:lnSpc>
                <a:spcPct val="90000"/>
              </a:lnSpc>
            </a:pPr>
            <a:r>
              <a:rPr lang="en-US" altLang="en-US" sz="1600"/>
              <a:t>Earnings Valuation</a:t>
            </a:r>
          </a:p>
          <a:p>
            <a:pPr marL="742950" lvl="1" indent="-285750">
              <a:lnSpc>
                <a:spcPct val="90000"/>
              </a:lnSpc>
            </a:pPr>
            <a:r>
              <a:rPr lang="en-US" altLang="en-US" sz="1600"/>
              <a:t>PV of EPS over forecast horizon discounted at the equity discount rate</a:t>
            </a:r>
          </a:p>
          <a:p>
            <a:pPr marL="742950" lvl="1" indent="-285750">
              <a:lnSpc>
                <a:spcPct val="90000"/>
              </a:lnSpc>
            </a:pPr>
            <a:r>
              <a:rPr lang="en-US" altLang="en-US" sz="1600"/>
              <a:t>Add the present value of the perpetuity EPS value reflecting the growth rate</a:t>
            </a:r>
          </a:p>
          <a:p>
            <a:pPr marL="342900" indent="-342900">
              <a:lnSpc>
                <a:spcPct val="90000"/>
              </a:lnSpc>
            </a:pPr>
            <a:r>
              <a:rPr lang="en-US" altLang="en-US" sz="1600"/>
              <a:t>Dividend Valuation</a:t>
            </a:r>
          </a:p>
          <a:p>
            <a:pPr marL="742950" lvl="1" indent="-285750">
              <a:lnSpc>
                <a:spcPct val="90000"/>
              </a:lnSpc>
            </a:pPr>
            <a:r>
              <a:rPr lang="en-US" altLang="en-US" sz="1600"/>
              <a:t>PV of Dividend per share over the forecast horizon</a:t>
            </a:r>
          </a:p>
          <a:p>
            <a:pPr marL="742950" lvl="1" indent="-285750">
              <a:lnSpc>
                <a:spcPct val="90000"/>
              </a:lnSpc>
            </a:pPr>
            <a:r>
              <a:rPr lang="en-US" altLang="en-US" sz="1600"/>
              <a:t>Add present value of book value per share rather than perpetuity of earnings because book value grows when dividends are not paid</a:t>
            </a:r>
          </a:p>
          <a:p>
            <a:pPr marL="742950" lvl="1" indent="-285750">
              <a:lnSpc>
                <a:spcPct val="90000"/>
              </a:lnSpc>
            </a:pPr>
            <a:r>
              <a:rPr lang="en-US" altLang="en-US" sz="1600"/>
              <a:t>Can multiply the book value per share by market to book multiple</a:t>
            </a:r>
          </a:p>
        </p:txBody>
      </p:sp>
    </p:spTree>
  </p:cSld>
  <p:clrMapOvr>
    <a:masterClrMapping/>
  </p:clrMapOvr>
  <p:transition>
    <p:zoom/>
  </p:transition>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r>
              <a:rPr lang="en-US" altLang="en-US"/>
              <a:t>Price Earnings and Gordon Model</a:t>
            </a:r>
          </a:p>
        </p:txBody>
      </p:sp>
      <p:sp>
        <p:nvSpPr>
          <p:cNvPr id="190467" name="Rectangle 3"/>
          <p:cNvSpPr>
            <a:spLocks noGrp="1" noChangeArrowheads="1"/>
          </p:cNvSpPr>
          <p:nvPr>
            <p:ph type="body" idx="1"/>
          </p:nvPr>
        </p:nvSpPr>
        <p:spPr/>
        <p:txBody>
          <a:bodyPr/>
          <a:lstStyle/>
          <a:p>
            <a:pPr marL="342900" indent="-342900">
              <a:lnSpc>
                <a:spcPct val="80000"/>
              </a:lnSpc>
              <a:buFontTx/>
              <a:buNone/>
            </a:pPr>
            <a:r>
              <a:rPr lang="en-US" altLang="en-US" sz="1200"/>
              <a:t>Gordon Dividend Discount Model. </a:t>
            </a:r>
          </a:p>
          <a:p>
            <a:pPr marL="342900" indent="-342900">
              <a:lnSpc>
                <a:spcPct val="80000"/>
              </a:lnSpc>
              <a:buFontTx/>
              <a:buNone/>
            </a:pPr>
            <a:endParaRPr lang="en-US" altLang="en-US" sz="1200"/>
          </a:p>
          <a:p>
            <a:pPr marL="342900" indent="-342900">
              <a:lnSpc>
                <a:spcPct val="80000"/>
              </a:lnSpc>
              <a:buFontTx/>
              <a:buNone/>
            </a:pPr>
            <a:r>
              <a:rPr lang="en-US" altLang="en-US" sz="1200"/>
              <a:t>P   =    D</a:t>
            </a:r>
            <a:r>
              <a:rPr lang="en-US" altLang="en-US" sz="1200" baseline="-25000"/>
              <a:t>1</a:t>
            </a:r>
            <a:r>
              <a:rPr lang="en-US" altLang="en-US" sz="1200"/>
              <a:t>/(K – G) </a:t>
            </a:r>
          </a:p>
          <a:p>
            <a:pPr marL="742950" lvl="1" indent="-285750">
              <a:lnSpc>
                <a:spcPct val="80000"/>
              </a:lnSpc>
            </a:pPr>
            <a:r>
              <a:rPr lang="en-US" altLang="en-US" sz="1200"/>
              <a:t>P = the "correct" share price</a:t>
            </a:r>
          </a:p>
          <a:p>
            <a:pPr marL="742950" lvl="1" indent="-285750">
              <a:lnSpc>
                <a:spcPct val="80000"/>
              </a:lnSpc>
            </a:pPr>
            <a:r>
              <a:rPr lang="en-US" altLang="en-US" sz="1200"/>
              <a:t>D = dividend payment for the next period (recall from discounting exercise that the next period must be used)</a:t>
            </a:r>
          </a:p>
          <a:p>
            <a:pPr marL="742950" lvl="1" indent="-285750">
              <a:lnSpc>
                <a:spcPct val="80000"/>
              </a:lnSpc>
            </a:pPr>
            <a:r>
              <a:rPr lang="en-US" altLang="en-US" sz="1200"/>
              <a:t>K = Required rate of return (based largely on market interest rates a adjusted for equity risk)</a:t>
            </a:r>
          </a:p>
          <a:p>
            <a:pPr marL="742950" lvl="1" indent="-285750">
              <a:lnSpc>
                <a:spcPct val="80000"/>
              </a:lnSpc>
            </a:pPr>
            <a:r>
              <a:rPr lang="en-US" altLang="en-US" sz="1200"/>
              <a:t>G = anticipate rate of dividend growth </a:t>
            </a:r>
          </a:p>
          <a:p>
            <a:pPr marL="342900" indent="-342900">
              <a:lnSpc>
                <a:spcPct val="80000"/>
              </a:lnSpc>
              <a:buFontTx/>
              <a:buNone/>
            </a:pPr>
            <a:endParaRPr lang="en-US" altLang="en-US" sz="1200"/>
          </a:p>
          <a:p>
            <a:pPr marL="342900" indent="-342900">
              <a:lnSpc>
                <a:spcPct val="80000"/>
              </a:lnSpc>
              <a:buFontTx/>
              <a:buNone/>
            </a:pPr>
            <a:r>
              <a:rPr lang="en-US" altLang="en-US" sz="1200"/>
              <a:t>The model can be used to compute the cost of capital where:</a:t>
            </a:r>
          </a:p>
          <a:p>
            <a:pPr marL="342900" indent="-342900">
              <a:lnSpc>
                <a:spcPct val="80000"/>
              </a:lnSpc>
              <a:buFontTx/>
              <a:buNone/>
            </a:pPr>
            <a:endParaRPr lang="en-US" altLang="en-US" sz="1200"/>
          </a:p>
          <a:p>
            <a:pPr marL="342900" indent="-342900">
              <a:lnSpc>
                <a:spcPct val="80000"/>
              </a:lnSpc>
              <a:buFontTx/>
              <a:buNone/>
            </a:pPr>
            <a:r>
              <a:rPr lang="en-US" altLang="en-US" sz="1200"/>
              <a:t>R = D/P + G</a:t>
            </a:r>
          </a:p>
          <a:p>
            <a:pPr marL="342900" indent="-342900">
              <a:lnSpc>
                <a:spcPct val="80000"/>
              </a:lnSpc>
              <a:buFontTx/>
              <a:buNone/>
            </a:pPr>
            <a:endParaRPr lang="en-US" altLang="en-US" sz="1200"/>
          </a:p>
          <a:p>
            <a:pPr marL="342900" indent="-342900">
              <a:lnSpc>
                <a:spcPct val="80000"/>
              </a:lnSpc>
              <a:buFontTx/>
              <a:buNone/>
            </a:pPr>
            <a:r>
              <a:rPr lang="en-US" altLang="en-US" sz="1200"/>
              <a:t>Problem: D is not EPS and G is affected by payout ratio</a:t>
            </a:r>
          </a:p>
        </p:txBody>
      </p:sp>
    </p:spTree>
  </p:cSld>
  <p:clrMapOvr>
    <a:masterClrMapping/>
  </p:clrMapOvr>
  <p:transition>
    <p:zoom/>
  </p:transition>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r>
              <a:rPr lang="en-US" altLang="en-US"/>
              <a:t>Use of Relationship between Multiples and Financial Ratios in Residual Value</a:t>
            </a:r>
          </a:p>
        </p:txBody>
      </p:sp>
      <p:sp>
        <p:nvSpPr>
          <p:cNvPr id="191491" name="Rectangle 3"/>
          <p:cNvSpPr>
            <a:spLocks noGrp="1" noChangeArrowheads="1"/>
          </p:cNvSpPr>
          <p:nvPr>
            <p:ph type="body" idx="1"/>
          </p:nvPr>
        </p:nvSpPr>
        <p:spPr/>
        <p:txBody>
          <a:bodyPr/>
          <a:lstStyle/>
          <a:p>
            <a:r>
              <a:rPr lang="en-US" altLang="en-US"/>
              <a:t>The financial model projects the return on equity and the relationship between ROE and the Market to book ratio can be used to make projections of multiples</a:t>
            </a:r>
          </a:p>
          <a:p>
            <a:endParaRPr lang="en-US" altLang="en-US"/>
          </a:p>
        </p:txBody>
      </p:sp>
      <p:pic>
        <p:nvPicPr>
          <p:cNvPr id="19149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2743200"/>
            <a:ext cx="4229100"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4"/>
          <p:cNvSpPr>
            <a:spLocks noGrp="1" noChangeArrowheads="1"/>
          </p:cNvSpPr>
          <p:nvPr>
            <p:ph type="ctrTitle"/>
          </p:nvPr>
        </p:nvSpPr>
        <p:spPr>
          <a:ln>
            <a:miter lim="800000"/>
            <a:headEnd/>
            <a:tailEnd/>
          </a:ln>
        </p:spPr>
        <p:txBody>
          <a:bodyPr/>
          <a:lstStyle/>
          <a:p>
            <a:r>
              <a:rPr lang="en-US" altLang="en-US"/>
              <a:t>Alternative Valuation Methods</a:t>
            </a:r>
          </a:p>
        </p:txBody>
      </p:sp>
    </p:spTree>
  </p:cSld>
  <p:clrMapOvr>
    <a:masterClrMapping/>
  </p:clrMapOvr>
  <p:transition>
    <p:zoom/>
  </p:transition>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r>
              <a:rPr lang="en-US" altLang="en-US"/>
              <a:t>Valuation Ranges</a:t>
            </a:r>
          </a:p>
        </p:txBody>
      </p:sp>
      <p:sp>
        <p:nvSpPr>
          <p:cNvPr id="193539" name="Rectangle 3"/>
          <p:cNvSpPr>
            <a:spLocks noGrp="1" noChangeArrowheads="1"/>
          </p:cNvSpPr>
          <p:nvPr>
            <p:ph type="body" idx="1"/>
          </p:nvPr>
        </p:nvSpPr>
        <p:spPr/>
        <p:txBody>
          <a:bodyPr/>
          <a:lstStyle/>
          <a:p>
            <a:r>
              <a:rPr lang="en-US" altLang="en-US"/>
              <a:t>Do not claim to derive a single number – unrealistic to derive one number</a:t>
            </a:r>
          </a:p>
          <a:p>
            <a:pPr lvl="1"/>
            <a:r>
              <a:rPr lang="en-US" altLang="en-US"/>
              <a:t>Forecasting uncertainty</a:t>
            </a:r>
          </a:p>
          <a:p>
            <a:pPr lvl="1"/>
            <a:r>
              <a:rPr lang="en-US" altLang="en-US"/>
              <a:t>Cost of capital uncertainty</a:t>
            </a:r>
          </a:p>
          <a:p>
            <a:pPr lvl="1"/>
            <a:r>
              <a:rPr lang="en-US" altLang="en-US"/>
              <a:t>Bigger ranges for growth companies and for emerging economies</a:t>
            </a:r>
          </a:p>
        </p:txBody>
      </p:sp>
    </p:spTree>
  </p:cSld>
  <p:clrMapOvr>
    <a:masterClrMapping/>
  </p:clrMapOvr>
  <p:transition>
    <p:zoom/>
  </p:transition>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r>
              <a:rPr lang="en-US" altLang="en-US"/>
              <a:t>General Valuation Approaches</a:t>
            </a:r>
          </a:p>
        </p:txBody>
      </p:sp>
      <p:sp>
        <p:nvSpPr>
          <p:cNvPr id="194563" name="Rectangle 3"/>
          <p:cNvSpPr>
            <a:spLocks noGrp="1" noChangeArrowheads="1"/>
          </p:cNvSpPr>
          <p:nvPr>
            <p:ph type="body" idx="1"/>
          </p:nvPr>
        </p:nvSpPr>
        <p:spPr/>
        <p:txBody>
          <a:bodyPr/>
          <a:lstStyle/>
          <a:p>
            <a:r>
              <a:rPr lang="en-US" altLang="en-US" sz="1600"/>
              <a:t>Typical Valuation Approaches are Differentiated According to:</a:t>
            </a:r>
          </a:p>
          <a:p>
            <a:pPr lvl="1"/>
            <a:r>
              <a:rPr lang="en-US" altLang="en-US" sz="1600"/>
              <a:t>Relative Valuation</a:t>
            </a:r>
          </a:p>
          <a:p>
            <a:pPr lvl="2"/>
            <a:r>
              <a:rPr lang="en-US" altLang="en-US" sz="1400"/>
              <a:t>Multiples, Comparative Transactions</a:t>
            </a:r>
          </a:p>
          <a:p>
            <a:pPr lvl="1"/>
            <a:r>
              <a:rPr lang="en-US" altLang="en-US" sz="1600"/>
              <a:t>Absolute Valuation</a:t>
            </a:r>
          </a:p>
          <a:p>
            <a:pPr lvl="2"/>
            <a:r>
              <a:rPr lang="en-US" altLang="en-US" sz="1400"/>
              <a:t>DCF, APV, Risk Neutral Valuation, Option Pricing</a:t>
            </a:r>
          </a:p>
          <a:p>
            <a:r>
              <a:rPr lang="en-US" altLang="en-US" sz="1600"/>
              <a:t>We Differentiate by</a:t>
            </a:r>
          </a:p>
          <a:p>
            <a:pPr lvl="1"/>
            <a:r>
              <a:rPr lang="en-US" altLang="en-US" sz="1600"/>
              <a:t>Direct Valuation</a:t>
            </a:r>
          </a:p>
          <a:p>
            <a:pPr lvl="2"/>
            <a:r>
              <a:rPr lang="en-US" altLang="en-US" sz="1400"/>
              <a:t>DCF, Multiples etc.</a:t>
            </a:r>
          </a:p>
          <a:p>
            <a:pPr lvl="1"/>
            <a:r>
              <a:rPr lang="en-US" altLang="en-US" sz="1600"/>
              <a:t>Indirect Valuation</a:t>
            </a:r>
          </a:p>
          <a:p>
            <a:pPr lvl="2"/>
            <a:r>
              <a:rPr lang="en-US" altLang="en-US" sz="1400"/>
              <a:t>Equity IRR from LBO Multiples, Accretion/Dilution in EPS from integrated merger analysis, IRR and debt capacity in project finance </a:t>
            </a:r>
          </a:p>
        </p:txBody>
      </p:sp>
    </p:spTree>
  </p:cSld>
  <p:clrMapOvr>
    <a:masterClrMapping/>
  </p:clrMapOvr>
  <p:transition>
    <p:zoom/>
  </p:transition>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r>
              <a:rPr lang="en-US" altLang="en-US"/>
              <a:t>Direct Valuation Models</a:t>
            </a:r>
          </a:p>
        </p:txBody>
      </p:sp>
      <p:sp>
        <p:nvSpPr>
          <p:cNvPr id="195587" name="Rectangle 3"/>
          <p:cNvSpPr>
            <a:spLocks noGrp="1" noChangeArrowheads="1"/>
          </p:cNvSpPr>
          <p:nvPr>
            <p:ph type="body" idx="1"/>
          </p:nvPr>
        </p:nvSpPr>
        <p:spPr/>
        <p:txBody>
          <a:bodyPr/>
          <a:lstStyle/>
          <a:p>
            <a:pPr marL="342900" indent="-342900">
              <a:lnSpc>
                <a:spcPct val="80000"/>
              </a:lnSpc>
            </a:pPr>
            <a:r>
              <a:rPr lang="en-US" altLang="en-US" sz="1200"/>
              <a:t>There are many valuation techniques for assets and investments including:</a:t>
            </a:r>
          </a:p>
          <a:p>
            <a:pPr marL="742950" lvl="1" indent="-285750">
              <a:lnSpc>
                <a:spcPct val="80000"/>
              </a:lnSpc>
            </a:pPr>
            <a:r>
              <a:rPr lang="en-US" altLang="en-US" sz="1200"/>
              <a:t>Income Approach</a:t>
            </a:r>
          </a:p>
          <a:p>
            <a:pPr marL="1143000" lvl="2" indent="-228600">
              <a:lnSpc>
                <a:spcPct val="80000"/>
              </a:lnSpc>
            </a:pPr>
            <a:r>
              <a:rPr lang="en-US" altLang="en-US" sz="1000"/>
              <a:t>Discounted Cash Flow</a:t>
            </a:r>
          </a:p>
          <a:p>
            <a:pPr marL="1143000" lvl="2" indent="-228600">
              <a:lnSpc>
                <a:spcPct val="80000"/>
              </a:lnSpc>
            </a:pPr>
            <a:r>
              <a:rPr lang="en-US" altLang="en-US" sz="1000"/>
              <a:t>Venture Capital method</a:t>
            </a:r>
          </a:p>
          <a:p>
            <a:pPr marL="1143000" lvl="2" indent="-228600">
              <a:lnSpc>
                <a:spcPct val="80000"/>
              </a:lnSpc>
            </a:pPr>
            <a:r>
              <a:rPr lang="en-US" altLang="en-US" sz="1000"/>
              <a:t>Risk Neutral Valuation</a:t>
            </a:r>
          </a:p>
          <a:p>
            <a:pPr marL="742950" lvl="1" indent="-285750">
              <a:lnSpc>
                <a:spcPct val="80000"/>
              </a:lnSpc>
            </a:pPr>
            <a:r>
              <a:rPr lang="en-US" altLang="en-US" sz="1200"/>
              <a:t>Sales Approach</a:t>
            </a:r>
          </a:p>
          <a:p>
            <a:pPr marL="1143000" lvl="2" indent="-228600">
              <a:lnSpc>
                <a:spcPct val="80000"/>
              </a:lnSpc>
            </a:pPr>
            <a:r>
              <a:rPr lang="en-US" altLang="en-US" sz="1000"/>
              <a:t>Multiples (financial ratios) from Comparable Public Companies of from Transactions or from Theoretical Analysis</a:t>
            </a:r>
          </a:p>
          <a:p>
            <a:pPr marL="1143000" lvl="2" indent="-228600">
              <a:lnSpc>
                <a:spcPct val="80000"/>
              </a:lnSpc>
            </a:pPr>
            <a:r>
              <a:rPr lang="en-US" altLang="en-US" sz="1000"/>
              <a:t>Liquidation Value</a:t>
            </a:r>
          </a:p>
          <a:p>
            <a:pPr marL="742950" lvl="1" indent="-285750">
              <a:lnSpc>
                <a:spcPct val="80000"/>
              </a:lnSpc>
            </a:pPr>
            <a:r>
              <a:rPr lang="en-US" altLang="en-US" sz="1200"/>
              <a:t>Cost Approach</a:t>
            </a:r>
          </a:p>
          <a:p>
            <a:pPr marL="1143000" lvl="2" indent="-228600">
              <a:lnSpc>
                <a:spcPct val="80000"/>
              </a:lnSpc>
            </a:pPr>
            <a:r>
              <a:rPr lang="en-US" altLang="en-US" sz="1000"/>
              <a:t>Replacement Cost (New)  and Reproduction Cost of similar assets</a:t>
            </a:r>
          </a:p>
          <a:p>
            <a:pPr marL="742950" lvl="1" indent="-285750">
              <a:lnSpc>
                <a:spcPct val="80000"/>
              </a:lnSpc>
            </a:pPr>
            <a:r>
              <a:rPr lang="en-US" altLang="en-US" sz="1200"/>
              <a:t>Other</a:t>
            </a:r>
          </a:p>
          <a:p>
            <a:pPr marL="1143000" lvl="2" indent="-228600">
              <a:lnSpc>
                <a:spcPct val="80000"/>
              </a:lnSpc>
            </a:pPr>
            <a:r>
              <a:rPr lang="en-US" altLang="en-US" sz="1000"/>
              <a:t>Break-up Value</a:t>
            </a:r>
          </a:p>
          <a:p>
            <a:pPr marL="1143000" lvl="2" indent="-228600">
              <a:lnSpc>
                <a:spcPct val="80000"/>
              </a:lnSpc>
            </a:pPr>
            <a:r>
              <a:rPr lang="en-US" altLang="en-US" sz="1000"/>
              <a:t>Options Pricing</a:t>
            </a:r>
          </a:p>
          <a:p>
            <a:pPr marL="342900" indent="-342900">
              <a:lnSpc>
                <a:spcPct val="80000"/>
              </a:lnSpc>
            </a:pPr>
            <a:r>
              <a:rPr lang="en-US" altLang="en-US" sz="1200"/>
              <a:t>The different techniques should give consistent valuation answers</a:t>
            </a:r>
          </a:p>
        </p:txBody>
      </p:sp>
      <p:sp>
        <p:nvSpPr>
          <p:cNvPr id="195588" name="Text Box 4"/>
          <p:cNvSpPr txBox="1">
            <a:spLocks noChangeArrowheads="1"/>
          </p:cNvSpPr>
          <p:nvPr/>
        </p:nvSpPr>
        <p:spPr bwMode="auto">
          <a:xfrm>
            <a:off x="5943600" y="4648200"/>
            <a:ext cx="1524000" cy="63976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r>
              <a:rPr lang="en-US" altLang="en-US"/>
              <a:t>See the appraisal folder in the financial library</a:t>
            </a:r>
          </a:p>
        </p:txBody>
      </p:sp>
    </p:spTree>
  </p:cSld>
  <p:clrMapOvr>
    <a:masterClrMapping/>
  </p:clrMapOvr>
  <p:transition>
    <p:zoom/>
  </p:transition>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p:txBody>
          <a:bodyPr/>
          <a:lstStyle/>
          <a:p>
            <a:r>
              <a:rPr lang="en-029" altLang="en-US"/>
              <a:t>Indirect Valuation from Modelling Transactions</a:t>
            </a:r>
          </a:p>
        </p:txBody>
      </p:sp>
      <p:sp>
        <p:nvSpPr>
          <p:cNvPr id="196611" name="Rectangle 3"/>
          <p:cNvSpPr>
            <a:spLocks noGrp="1" noChangeArrowheads="1"/>
          </p:cNvSpPr>
          <p:nvPr>
            <p:ph type="body" idx="1"/>
          </p:nvPr>
        </p:nvSpPr>
        <p:spPr/>
        <p:txBody>
          <a:bodyPr/>
          <a:lstStyle/>
          <a:p>
            <a:r>
              <a:rPr lang="en-US" altLang="en-US" sz="1600"/>
              <a:t>Instead of using DCF or multiples, back into the value of a company:</a:t>
            </a:r>
          </a:p>
          <a:p>
            <a:pPr lvl="1"/>
            <a:r>
              <a:rPr lang="en-US" altLang="en-US" sz="1600"/>
              <a:t>Leveraged buyout</a:t>
            </a:r>
          </a:p>
          <a:p>
            <a:pPr lvl="2"/>
            <a:r>
              <a:rPr lang="en-US" altLang="en-US" sz="1400"/>
              <a:t>Entry and exit multiples, debt capacity and EBITDA Growth.  See how much you can pay an finance and obtain an equity rate or return consistent general benchmarks such as 20%.</a:t>
            </a:r>
          </a:p>
          <a:p>
            <a:pPr lvl="1"/>
            <a:r>
              <a:rPr lang="en-US" altLang="en-US" sz="1600"/>
              <a:t>Project Finance</a:t>
            </a:r>
          </a:p>
          <a:p>
            <a:pPr lvl="2"/>
            <a:r>
              <a:rPr lang="en-US" altLang="en-US" sz="1400"/>
              <a:t>Given contracts and assumptions about cash flows over the life of the asset and debt capacity, see how much investment can be made to generate and equity rate of return.</a:t>
            </a:r>
          </a:p>
          <a:p>
            <a:pPr lvl="1"/>
            <a:r>
              <a:rPr lang="en-US" altLang="en-US" sz="1600"/>
              <a:t>Merger Integration</a:t>
            </a:r>
          </a:p>
          <a:p>
            <a:pPr lvl="2"/>
            <a:r>
              <a:rPr lang="en-US" altLang="en-US" sz="1400"/>
              <a:t>Given assumptions about financing and accounting in a mergers, see how much you can afford to pay and still achieve accretion in earnings per share.</a:t>
            </a:r>
          </a:p>
        </p:txBody>
      </p:sp>
    </p:spTree>
  </p:cSld>
  <p:clrMapOvr>
    <a:masterClrMapping/>
  </p:clrMapOvr>
  <p:transition>
    <p:zoom/>
  </p:transition>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p:txBody>
          <a:bodyPr/>
          <a:lstStyle/>
          <a:p>
            <a:r>
              <a:rPr lang="en-US" altLang="en-US"/>
              <a:t>Example of Comparing Valuation under Alternative Methods</a:t>
            </a:r>
          </a:p>
        </p:txBody>
      </p:sp>
      <p:pic>
        <p:nvPicPr>
          <p:cNvPr id="197635"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p:pic>
    </p:spTree>
  </p:cSld>
  <p:clrMapOvr>
    <a:masterClrMapping/>
  </p:clrMapOvr>
  <p:transition>
    <p:zoom/>
  </p:transition>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Title 1"/>
          <p:cNvSpPr>
            <a:spLocks noGrp="1"/>
          </p:cNvSpPr>
          <p:nvPr>
            <p:ph type="title"/>
          </p:nvPr>
        </p:nvSpPr>
        <p:spPr/>
        <p:txBody>
          <a:bodyPr/>
          <a:lstStyle/>
          <a:p>
            <a:r>
              <a:rPr lang="en-US" altLang="en-US"/>
              <a:t>Sum of the Parts Analysis </a:t>
            </a:r>
            <a:br>
              <a:rPr lang="en-US" altLang="en-US"/>
            </a:br>
            <a:endParaRPr lang="en-US" altLang="en-US"/>
          </a:p>
        </p:txBody>
      </p:sp>
      <p:sp>
        <p:nvSpPr>
          <p:cNvPr id="198659" name="Content Placeholder 2"/>
          <p:cNvSpPr>
            <a:spLocks noGrp="1"/>
          </p:cNvSpPr>
          <p:nvPr>
            <p:ph idx="1"/>
          </p:nvPr>
        </p:nvSpPr>
        <p:spPr>
          <a:xfrm>
            <a:off x="762000" y="1524000"/>
            <a:ext cx="7620000" cy="4343400"/>
          </a:xfrm>
        </p:spPr>
        <p:txBody>
          <a:bodyPr/>
          <a:lstStyle/>
          <a:p>
            <a:r>
              <a:rPr lang="en-US" altLang="en-US" sz="1400"/>
              <a:t>Morgan Stanley performed a sum of the parts analysis, which is designed to imply a value of a company based on the separate valuation of the company’s business segments. Morgan Stanley calculated ranges of implied equity values per share for Wyeth, assuming a hypothetical disposition of Wyeth’s Nutrition, Consumer and Animal Health divisions. </a:t>
            </a:r>
          </a:p>
          <a:p>
            <a:r>
              <a:rPr lang="en-US" altLang="en-US" sz="1400"/>
              <a:t>Morgan Stanley valued Wyeth’s divisions using multiple ranges derived from comparable precedent transactions. </a:t>
            </a:r>
          </a:p>
          <a:p>
            <a:r>
              <a:rPr lang="en-US" altLang="en-US" sz="1400"/>
              <a:t>Morgan Stanley used a 3.5x to 4.5x multiple of aggregate value to estimated 2008 revenue for Wyeth’s Nutrition and Consumer divisions, and </a:t>
            </a:r>
          </a:p>
          <a:p>
            <a:r>
              <a:rPr lang="en-US" altLang="en-US" sz="1400"/>
              <a:t>11.0x to 13.0x multiple of aggregate value to estimated 2009 EBITDA for the Animal Health division.  </a:t>
            </a:r>
          </a:p>
          <a:p>
            <a:r>
              <a:rPr lang="en-US" altLang="en-US" sz="1400"/>
              <a:t>The Pharmaceutical division was valued at a public market trading multiple range of 9.0x to 11.0x estimated 2009 P/E multiple. </a:t>
            </a:r>
          </a:p>
          <a:p>
            <a:r>
              <a:rPr lang="en-US" altLang="en-US" sz="1400"/>
              <a:t>Based on the multiple ranges described above, and including the net present value of the step-up in the tax basis of the assets which would result from such a theoretical transaction, this analysis implied a range for Wyeth’s common stock of approximately $33 to $40 per share. Morgan Stanley noted that the merger consideration had an implied value of $50.19 per share. </a:t>
            </a:r>
          </a:p>
          <a:p>
            <a:endParaRPr lang="en-US" altLang="en-US" sz="1400"/>
          </a:p>
        </p:txBody>
      </p:sp>
    </p:spTree>
  </p:cSld>
  <p:clrMapOvr>
    <a:masterClrMapping/>
  </p:clrMapOvr>
  <p:transition>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dirty="0"/>
              <a:t>NOBEL PRIZE NUMBER 3</a:t>
            </a:r>
          </a:p>
        </p:txBody>
      </p:sp>
      <p:sp>
        <p:nvSpPr>
          <p:cNvPr id="21507" name="Text Placeholder 4"/>
          <p:cNvSpPr>
            <a:spLocks noGrp="1"/>
          </p:cNvSpPr>
          <p:nvPr>
            <p:ph type="body" idx="1"/>
          </p:nvPr>
        </p:nvSpPr>
        <p:spPr>
          <a:xfrm>
            <a:off x="685800" y="1524000"/>
            <a:ext cx="7772400" cy="1500188"/>
          </a:xfrm>
        </p:spPr>
        <p:txBody>
          <a:bodyPr/>
          <a:lstStyle/>
          <a:p>
            <a:r>
              <a:rPr lang="en-US" altLang="en-US" sz="3200"/>
              <a:t>Measurement of the cost of capital from the capital asset pricing model or CAPM </a:t>
            </a:r>
          </a:p>
          <a:p>
            <a:r>
              <a:rPr lang="en-US" altLang="en-US" sz="3200"/>
              <a:t>Sharpe - 1964</a:t>
            </a:r>
          </a:p>
        </p:txBody>
      </p:sp>
    </p:spTree>
  </p:cSld>
  <p:clrMapOvr>
    <a:masterClrMapping/>
  </p:clrMapOvr>
  <p:transition>
    <p:zoom/>
  </p:transition>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r>
              <a:rPr lang="en-US" altLang="en-US"/>
              <a:t>Risk Neutral Valuation</a:t>
            </a:r>
          </a:p>
        </p:txBody>
      </p:sp>
      <p:sp>
        <p:nvSpPr>
          <p:cNvPr id="199683" name="Rectangle 3"/>
          <p:cNvSpPr>
            <a:spLocks noGrp="1" noChangeArrowheads="1"/>
          </p:cNvSpPr>
          <p:nvPr>
            <p:ph type="body" idx="1"/>
          </p:nvPr>
        </p:nvSpPr>
        <p:spPr/>
        <p:txBody>
          <a:bodyPr/>
          <a:lstStyle/>
          <a:p>
            <a:r>
              <a:rPr lang="en-US" altLang="en-US" sz="1600"/>
              <a:t>Theory – If one can establish value with one financial strategy, the value should be the same as the value with alternative approaches</a:t>
            </a:r>
          </a:p>
          <a:p>
            <a:r>
              <a:rPr lang="en-US" altLang="en-US" sz="1600"/>
              <a:t>In risk neutral valuation, an arbitrage strategy allows one to use the risk free rate in valuing hedged cash flows.</a:t>
            </a:r>
          </a:p>
          <a:p>
            <a:r>
              <a:rPr lang="en-US" altLang="en-US" sz="1600"/>
              <a:t>Forward markets are used to create arbitrage</a:t>
            </a:r>
          </a:p>
          <a:p>
            <a:r>
              <a:rPr lang="en-US" altLang="en-US" sz="1600"/>
              <a:t>Risk neutral valuation does not work with risks that cannot be hedged</a:t>
            </a:r>
          </a:p>
          <a:p>
            <a:r>
              <a:rPr lang="en-US" altLang="en-US" sz="1600"/>
              <a:t>Use risk free rate on hedged cash flow</a:t>
            </a:r>
          </a:p>
          <a:p>
            <a:r>
              <a:rPr lang="en-US" altLang="en-US" sz="1600"/>
              <a:t>Example</a:t>
            </a:r>
          </a:p>
          <a:p>
            <a:pPr lvl="1"/>
            <a:r>
              <a:rPr lang="en-US" altLang="en-US" sz="1600"/>
              <a:t>Valuation of Oil Production Company</a:t>
            </a:r>
          </a:p>
          <a:p>
            <a:pPr lvl="1"/>
            <a:r>
              <a:rPr lang="en-US" altLang="en-US" sz="1600"/>
              <a:t>Costs Known</a:t>
            </a:r>
          </a:p>
          <a:p>
            <a:pPr lvl="1"/>
            <a:r>
              <a:rPr lang="en-US" altLang="en-US" sz="1600"/>
              <a:t>No Future Capital Expenditures</a:t>
            </a:r>
          </a:p>
        </p:txBody>
      </p:sp>
    </p:spTree>
  </p:cSld>
  <p:clrMapOvr>
    <a:masterClrMapping/>
  </p:clrMapOvr>
  <p:transition>
    <p:zoom/>
  </p:transition>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r>
              <a:rPr lang="en-US" altLang="en-US"/>
              <a:t>Practical Implications of Risk Neutral Valuation</a:t>
            </a:r>
          </a:p>
        </p:txBody>
      </p:sp>
      <p:sp>
        <p:nvSpPr>
          <p:cNvPr id="200707" name="Rectangle 3"/>
          <p:cNvSpPr>
            <a:spLocks noGrp="1" noChangeArrowheads="1"/>
          </p:cNvSpPr>
          <p:nvPr>
            <p:ph type="body" idx="1"/>
          </p:nvPr>
        </p:nvSpPr>
        <p:spPr/>
        <p:txBody>
          <a:bodyPr/>
          <a:lstStyle/>
          <a:p>
            <a:r>
              <a:rPr lang="en-US" altLang="en-US"/>
              <a:t>Use market data whenever possible, even if you will not actually hedge</a:t>
            </a:r>
          </a:p>
          <a:p>
            <a:r>
              <a:rPr lang="en-US" altLang="en-US"/>
              <a:t>Use lower discount rates when applying forward market data in models</a:t>
            </a:r>
          </a:p>
        </p:txBody>
      </p:sp>
      <p:sp>
        <p:nvSpPr>
          <p:cNvPr id="200708" name="Rectangle 4"/>
          <p:cNvSpPr>
            <a:spLocks noChangeArrowheads="1"/>
          </p:cNvSpPr>
          <p:nvPr/>
        </p:nvSpPr>
        <p:spPr bwMode="auto">
          <a:xfrm>
            <a:off x="1676400" y="3352800"/>
            <a:ext cx="1447800" cy="12954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Valuation with high</a:t>
            </a:r>
          </a:p>
          <a:p>
            <a:pPr algn="ctr"/>
            <a:r>
              <a:rPr lang="en-US" altLang="en-US"/>
              <a:t>discount rates</a:t>
            </a:r>
          </a:p>
          <a:p>
            <a:pPr algn="ctr"/>
            <a:r>
              <a:rPr lang="en-US" altLang="en-US"/>
              <a:t>And </a:t>
            </a:r>
          </a:p>
          <a:p>
            <a:pPr algn="ctr"/>
            <a:r>
              <a:rPr lang="en-US" altLang="en-US"/>
              <a:t>Uncertain cash</a:t>
            </a:r>
          </a:p>
          <a:p>
            <a:pPr algn="ctr"/>
            <a:r>
              <a:rPr lang="en-US" altLang="en-US"/>
              <a:t>flows</a:t>
            </a:r>
          </a:p>
        </p:txBody>
      </p:sp>
      <p:sp>
        <p:nvSpPr>
          <p:cNvPr id="200709" name="Rectangle 5"/>
          <p:cNvSpPr>
            <a:spLocks noChangeArrowheads="1"/>
          </p:cNvSpPr>
          <p:nvPr/>
        </p:nvSpPr>
        <p:spPr bwMode="auto">
          <a:xfrm>
            <a:off x="4953000" y="3352800"/>
            <a:ext cx="1447800" cy="12954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Valuation with</a:t>
            </a:r>
          </a:p>
          <a:p>
            <a:pPr algn="ctr"/>
            <a:r>
              <a:rPr lang="en-US" altLang="en-US"/>
              <a:t>Forward</a:t>
            </a:r>
          </a:p>
          <a:p>
            <a:pPr algn="ctr"/>
            <a:r>
              <a:rPr lang="en-US" altLang="en-US"/>
              <a:t>Markets and</a:t>
            </a:r>
          </a:p>
          <a:p>
            <a:pPr algn="ctr"/>
            <a:r>
              <a:rPr lang="en-US" altLang="en-US"/>
              <a:t>Low Discount</a:t>
            </a:r>
          </a:p>
          <a:p>
            <a:pPr algn="ctr"/>
            <a:r>
              <a:rPr lang="en-US" altLang="en-US"/>
              <a:t>Rates</a:t>
            </a:r>
          </a:p>
        </p:txBody>
      </p:sp>
      <p:sp>
        <p:nvSpPr>
          <p:cNvPr id="200710" name="AutoShape 6"/>
          <p:cNvSpPr>
            <a:spLocks noChangeArrowheads="1"/>
          </p:cNvSpPr>
          <p:nvPr/>
        </p:nvSpPr>
        <p:spPr bwMode="auto">
          <a:xfrm>
            <a:off x="3657600" y="3810000"/>
            <a:ext cx="762000" cy="304800"/>
          </a:xfrm>
          <a:prstGeom prst="leftRightArrow">
            <a:avLst>
              <a:gd name="adj1" fmla="val 50000"/>
              <a:gd name="adj2" fmla="val 50000"/>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endParaRPr lang="en-US" altLang="en-US"/>
          </a:p>
        </p:txBody>
      </p:sp>
    </p:spTree>
  </p:cSld>
  <p:clrMapOvr>
    <a:masterClrMapping/>
  </p:clrMapOvr>
  <p:transition>
    <p:zoom/>
  </p:transition>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r>
              <a:rPr lang="en-US" altLang="en-US"/>
              <a:t>Examples of Risk Neutral Valuation</a:t>
            </a:r>
          </a:p>
        </p:txBody>
      </p:sp>
      <p:sp>
        <p:nvSpPr>
          <p:cNvPr id="201731" name="Rectangle 3"/>
          <p:cNvSpPr>
            <a:spLocks noGrp="1" noChangeArrowheads="1"/>
          </p:cNvSpPr>
          <p:nvPr>
            <p:ph type="body" idx="1"/>
          </p:nvPr>
        </p:nvSpPr>
        <p:spPr/>
        <p:txBody>
          <a:bodyPr/>
          <a:lstStyle/>
          <a:p>
            <a:pPr>
              <a:lnSpc>
                <a:spcPct val="90000"/>
              </a:lnSpc>
            </a:pPr>
            <a:r>
              <a:rPr lang="en-US" altLang="en-US" sz="1600"/>
              <a:t>Risk neutral valuation means that one attempts to remove the risk from the cash flow and then discount the adjusted cash flow at the risk free rate. (This is how options pricing models were developed.)</a:t>
            </a:r>
          </a:p>
          <a:p>
            <a:pPr>
              <a:lnSpc>
                <a:spcPct val="90000"/>
              </a:lnSpc>
            </a:pPr>
            <a:r>
              <a:rPr lang="en-US" altLang="en-US" sz="1600"/>
              <a:t>There are various examples of risk neutral valuation that can be applied in valuation:</a:t>
            </a:r>
          </a:p>
          <a:p>
            <a:pPr lvl="1">
              <a:lnSpc>
                <a:spcPct val="90000"/>
              </a:lnSpc>
            </a:pPr>
            <a:r>
              <a:rPr lang="en-US" altLang="en-US" sz="1600"/>
              <a:t>If there is a construction contract that includes a premium – say 20% to eliminate cost over-run and delay risk; this verifies the risk rather than attempts to simulate the risk or use of a high discount rate.</a:t>
            </a:r>
          </a:p>
          <a:p>
            <a:pPr lvl="1">
              <a:lnSpc>
                <a:spcPct val="90000"/>
              </a:lnSpc>
            </a:pPr>
            <a:r>
              <a:rPr lang="en-US" altLang="en-US" sz="1600"/>
              <a:t>If there is a long-term contract that fixes the price, the project can be financed with a lower discount rate.</a:t>
            </a:r>
          </a:p>
          <a:p>
            <a:pPr lvl="1">
              <a:lnSpc>
                <a:spcPct val="90000"/>
              </a:lnSpc>
            </a:pPr>
            <a:r>
              <a:rPr lang="en-US" altLang="en-US" sz="1600"/>
              <a:t>If a project can secure political risk insurance to eliminate political and currency conversion risk, a lower discount rate can be used rather than attempting to measure political risk.</a:t>
            </a:r>
          </a:p>
          <a:p>
            <a:pPr lvl="1">
              <a:lnSpc>
                <a:spcPct val="90000"/>
              </a:lnSpc>
            </a:pPr>
            <a:r>
              <a:rPr lang="en-US" altLang="en-US" sz="1600"/>
              <a:t>Other examples …</a:t>
            </a:r>
          </a:p>
        </p:txBody>
      </p:sp>
    </p:spTree>
  </p:cSld>
  <p:clrMapOvr>
    <a:masterClrMapping/>
  </p:clrMapOvr>
  <p:transition>
    <p:zoom/>
  </p:transition>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r>
              <a:rPr lang="en-US" altLang="en-US"/>
              <a:t>Venture Capital Method</a:t>
            </a:r>
          </a:p>
        </p:txBody>
      </p:sp>
      <p:sp>
        <p:nvSpPr>
          <p:cNvPr id="202755" name="Rectangle 3"/>
          <p:cNvSpPr>
            <a:spLocks noGrp="1" noChangeArrowheads="1"/>
          </p:cNvSpPr>
          <p:nvPr>
            <p:ph type="body" idx="1"/>
          </p:nvPr>
        </p:nvSpPr>
        <p:spPr/>
        <p:txBody>
          <a:bodyPr/>
          <a:lstStyle/>
          <a:p>
            <a:r>
              <a:rPr lang="en-US" altLang="en-US"/>
              <a:t>Two Cash Flows</a:t>
            </a:r>
          </a:p>
          <a:p>
            <a:pPr lvl="1"/>
            <a:r>
              <a:rPr lang="en-US" altLang="en-US"/>
              <a:t>Investment (Negative)</a:t>
            </a:r>
          </a:p>
          <a:p>
            <a:pPr lvl="1"/>
            <a:r>
              <a:rPr lang="en-US" altLang="en-US"/>
              <a:t>IPO Terminal Value (Positive)</a:t>
            </a:r>
          </a:p>
          <a:p>
            <a:pPr lvl="2"/>
            <a:r>
              <a:rPr lang="en-US" altLang="en-US"/>
              <a:t>Terminal Value = Value at IPO x Share of Company Owned</a:t>
            </a:r>
          </a:p>
          <a:p>
            <a:endParaRPr lang="en-US" altLang="en-US"/>
          </a:p>
          <a:p>
            <a:r>
              <a:rPr lang="en-US" altLang="en-US"/>
              <a:t>Valuation of Terminal Value</a:t>
            </a:r>
          </a:p>
          <a:p>
            <a:pPr lvl="1"/>
            <a:r>
              <a:rPr lang="en-US" altLang="en-US"/>
              <a:t>Discount Rates of 50% to 75%</a:t>
            </a:r>
          </a:p>
          <a:p>
            <a:pPr lvl="2"/>
            <a:r>
              <a:rPr lang="en-US" altLang="en-US"/>
              <a:t>Risky cash flows</a:t>
            </a:r>
          </a:p>
          <a:p>
            <a:pPr lvl="2"/>
            <a:r>
              <a:rPr lang="en-US" altLang="en-US"/>
              <a:t>Other services</a:t>
            </a:r>
          </a:p>
        </p:txBody>
      </p:sp>
      <p:sp>
        <p:nvSpPr>
          <p:cNvPr id="202756" name="Text Box 4"/>
          <p:cNvSpPr txBox="1">
            <a:spLocks noChangeArrowheads="1"/>
          </p:cNvSpPr>
          <p:nvPr/>
        </p:nvSpPr>
        <p:spPr bwMode="auto">
          <a:xfrm>
            <a:off x="6172200" y="4038600"/>
            <a:ext cx="2057400" cy="45720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See the article on private valuation</a:t>
            </a:r>
          </a:p>
        </p:txBody>
      </p:sp>
    </p:spTree>
  </p:cSld>
  <p:clrMapOvr>
    <a:masterClrMapping/>
  </p:clrMapOvr>
  <p:transition>
    <p:zoom/>
  </p:transition>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r>
              <a:rPr lang="en-US" altLang="en-US"/>
              <a:t>Valuation Diagram – Venture Capital</a:t>
            </a:r>
          </a:p>
        </p:txBody>
      </p:sp>
      <p:sp>
        <p:nvSpPr>
          <p:cNvPr id="203779" name="Rectangle 3"/>
          <p:cNvSpPr>
            <a:spLocks noGrp="1" noChangeArrowheads="1"/>
          </p:cNvSpPr>
          <p:nvPr>
            <p:ph type="body" idx="1"/>
          </p:nvPr>
        </p:nvSpPr>
        <p:spPr/>
        <p:txBody>
          <a:bodyPr/>
          <a:lstStyle/>
          <a:p>
            <a:r>
              <a:rPr lang="en-US" altLang="en-US"/>
              <a:t>Valuation in venture capital focuses on the value when you will get out, the discount rates and how much of the company you will own when you exit.</a:t>
            </a:r>
          </a:p>
        </p:txBody>
      </p:sp>
      <p:sp>
        <p:nvSpPr>
          <p:cNvPr id="203780" name="AutoShape 4"/>
          <p:cNvSpPr>
            <a:spLocks noChangeArrowheads="1"/>
          </p:cNvSpPr>
          <p:nvPr/>
        </p:nvSpPr>
        <p:spPr bwMode="auto">
          <a:xfrm>
            <a:off x="2057400" y="3124200"/>
            <a:ext cx="838200" cy="304800"/>
          </a:xfrm>
          <a:prstGeom prst="roundRect">
            <a:avLst>
              <a:gd name="adj" fmla="val 16667"/>
            </a:avLst>
          </a:prstGeom>
          <a:solidFill>
            <a:schemeClr val="accent1"/>
          </a:solidFill>
          <a:ln w="12700">
            <a:solidFill>
              <a:schemeClr val="tx1"/>
            </a:solidFill>
            <a:round/>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Cash Flow</a:t>
            </a:r>
          </a:p>
        </p:txBody>
      </p:sp>
      <p:sp>
        <p:nvSpPr>
          <p:cNvPr id="203781" name="AutoShape 5"/>
          <p:cNvSpPr>
            <a:spLocks noChangeArrowheads="1"/>
          </p:cNvSpPr>
          <p:nvPr/>
        </p:nvSpPr>
        <p:spPr bwMode="auto">
          <a:xfrm>
            <a:off x="3048000" y="3124200"/>
            <a:ext cx="838200" cy="304800"/>
          </a:xfrm>
          <a:prstGeom prst="roundRect">
            <a:avLst>
              <a:gd name="adj" fmla="val 16667"/>
            </a:avLst>
          </a:prstGeom>
          <a:solidFill>
            <a:schemeClr val="accent1"/>
          </a:solidFill>
          <a:ln w="12700">
            <a:solidFill>
              <a:schemeClr val="tx1"/>
            </a:solidFill>
            <a:round/>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Cash Flow</a:t>
            </a:r>
          </a:p>
        </p:txBody>
      </p:sp>
      <p:sp>
        <p:nvSpPr>
          <p:cNvPr id="203782" name="AutoShape 6"/>
          <p:cNvSpPr>
            <a:spLocks noChangeArrowheads="1"/>
          </p:cNvSpPr>
          <p:nvPr/>
        </p:nvSpPr>
        <p:spPr bwMode="auto">
          <a:xfrm>
            <a:off x="4038600" y="3124200"/>
            <a:ext cx="838200" cy="304800"/>
          </a:xfrm>
          <a:prstGeom prst="roundRect">
            <a:avLst>
              <a:gd name="adj" fmla="val 16667"/>
            </a:avLst>
          </a:prstGeom>
          <a:solidFill>
            <a:schemeClr val="accent1"/>
          </a:solidFill>
          <a:ln w="12700">
            <a:solidFill>
              <a:schemeClr val="tx1"/>
            </a:solidFill>
            <a:round/>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Cash Flow</a:t>
            </a:r>
          </a:p>
        </p:txBody>
      </p:sp>
      <p:sp>
        <p:nvSpPr>
          <p:cNvPr id="203783" name="AutoShape 7"/>
          <p:cNvSpPr>
            <a:spLocks noChangeArrowheads="1"/>
          </p:cNvSpPr>
          <p:nvPr/>
        </p:nvSpPr>
        <p:spPr bwMode="auto">
          <a:xfrm>
            <a:off x="5029200" y="3124200"/>
            <a:ext cx="838200" cy="304800"/>
          </a:xfrm>
          <a:prstGeom prst="roundRect">
            <a:avLst>
              <a:gd name="adj" fmla="val 16667"/>
            </a:avLst>
          </a:prstGeom>
          <a:solidFill>
            <a:schemeClr val="accent1"/>
          </a:solidFill>
          <a:ln w="12700">
            <a:solidFill>
              <a:schemeClr val="tx1"/>
            </a:solidFill>
            <a:round/>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Cash Flow</a:t>
            </a:r>
          </a:p>
        </p:txBody>
      </p:sp>
      <p:sp>
        <p:nvSpPr>
          <p:cNvPr id="203784" name="Rectangle 8"/>
          <p:cNvSpPr>
            <a:spLocks noChangeArrowheads="1"/>
          </p:cNvSpPr>
          <p:nvPr/>
        </p:nvSpPr>
        <p:spPr bwMode="auto">
          <a:xfrm>
            <a:off x="6172200" y="2971800"/>
            <a:ext cx="1371600" cy="5334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Continuing Value</a:t>
            </a:r>
          </a:p>
        </p:txBody>
      </p:sp>
      <p:cxnSp>
        <p:nvCxnSpPr>
          <p:cNvPr id="203785" name="AutoShape 13"/>
          <p:cNvCxnSpPr>
            <a:cxnSpLocks noChangeShapeType="1"/>
            <a:stCxn id="203784" idx="2"/>
          </p:cNvCxnSpPr>
          <p:nvPr/>
        </p:nvCxnSpPr>
        <p:spPr bwMode="auto">
          <a:xfrm rot="5400000">
            <a:off x="3238500" y="952500"/>
            <a:ext cx="1066800" cy="6172200"/>
          </a:xfrm>
          <a:prstGeom prst="bentConnector2">
            <a:avLst/>
          </a:prstGeom>
          <a:noFill/>
          <a:ln w="12700">
            <a:solidFill>
              <a:schemeClr val="tx1"/>
            </a:solidFill>
            <a:miter lim="800000"/>
            <a:headEnd type="none" w="sm" len="sm"/>
            <a:tailEnd type="triangle" w="sm" len="sm"/>
          </a:ln>
          <a:extLst>
            <a:ext uri="{909E8E84-426E-40DD-AFC4-6F175D3DCCD1}">
              <a14:hiddenFill xmlns:a14="http://schemas.microsoft.com/office/drawing/2010/main">
                <a:noFill/>
              </a14:hiddenFill>
            </a:ext>
          </a:extLst>
        </p:spPr>
      </p:cxnSp>
      <p:sp>
        <p:nvSpPr>
          <p:cNvPr id="203786" name="Text Box 14"/>
          <p:cNvSpPr txBox="1">
            <a:spLocks noChangeArrowheads="1"/>
          </p:cNvSpPr>
          <p:nvPr/>
        </p:nvSpPr>
        <p:spPr bwMode="auto">
          <a:xfrm>
            <a:off x="2209800" y="4495800"/>
            <a:ext cx="1295400" cy="274638"/>
          </a:xfrm>
          <a:prstGeom prst="rect">
            <a:avLst/>
          </a:prstGeom>
          <a:solidFill>
            <a:schemeClr val="hlink"/>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Discount Rates</a:t>
            </a:r>
          </a:p>
        </p:txBody>
      </p:sp>
      <p:sp>
        <p:nvSpPr>
          <p:cNvPr id="203787" name="Rectangle 15"/>
          <p:cNvSpPr>
            <a:spLocks noChangeArrowheads="1"/>
          </p:cNvSpPr>
          <p:nvPr/>
        </p:nvSpPr>
        <p:spPr bwMode="auto">
          <a:xfrm>
            <a:off x="457200" y="4724400"/>
            <a:ext cx="1143000" cy="3048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Enterprise Value</a:t>
            </a:r>
          </a:p>
        </p:txBody>
      </p:sp>
      <p:sp>
        <p:nvSpPr>
          <p:cNvPr id="203788" name="Rectangle 16"/>
          <p:cNvSpPr>
            <a:spLocks noChangeArrowheads="1"/>
          </p:cNvSpPr>
          <p:nvPr/>
        </p:nvSpPr>
        <p:spPr bwMode="auto">
          <a:xfrm>
            <a:off x="457200" y="5181600"/>
            <a:ext cx="1143000" cy="3048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Net Debt</a:t>
            </a:r>
          </a:p>
        </p:txBody>
      </p:sp>
      <p:sp>
        <p:nvSpPr>
          <p:cNvPr id="203789" name="Rectangle 17"/>
          <p:cNvSpPr>
            <a:spLocks noChangeArrowheads="1"/>
          </p:cNvSpPr>
          <p:nvPr/>
        </p:nvSpPr>
        <p:spPr bwMode="auto">
          <a:xfrm>
            <a:off x="457200" y="5638800"/>
            <a:ext cx="1143000" cy="3048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a:t>Equity Value</a:t>
            </a:r>
          </a:p>
        </p:txBody>
      </p:sp>
      <p:sp>
        <p:nvSpPr>
          <p:cNvPr id="203790" name="AutoShape 18"/>
          <p:cNvSpPr>
            <a:spLocks noChangeArrowheads="1"/>
          </p:cNvSpPr>
          <p:nvPr/>
        </p:nvSpPr>
        <p:spPr bwMode="auto">
          <a:xfrm>
            <a:off x="2209800" y="3048000"/>
            <a:ext cx="609600" cy="457200"/>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FF0000"/>
          </a:solidFill>
          <a:ln w="12700">
            <a:solidFill>
              <a:schemeClr val="tx1"/>
            </a:solidFill>
            <a:miter lim="800000"/>
            <a:headEnd type="none" w="sm" len="sm"/>
            <a:tailEnd type="none" w="sm" len="sm"/>
          </a:ln>
        </p:spPr>
        <p:txBody>
          <a:bodyPr wrap="none" anchor="ctr"/>
          <a:lstStyle/>
          <a:p>
            <a:endParaRPr lang="en-US"/>
          </a:p>
        </p:txBody>
      </p:sp>
      <p:sp>
        <p:nvSpPr>
          <p:cNvPr id="203791" name="AutoShape 20"/>
          <p:cNvSpPr>
            <a:spLocks noChangeArrowheads="1"/>
          </p:cNvSpPr>
          <p:nvPr/>
        </p:nvSpPr>
        <p:spPr bwMode="auto">
          <a:xfrm>
            <a:off x="3124200" y="3048000"/>
            <a:ext cx="609600" cy="457200"/>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FF0000"/>
          </a:solidFill>
          <a:ln w="12700">
            <a:solidFill>
              <a:schemeClr val="tx1"/>
            </a:solidFill>
            <a:miter lim="800000"/>
            <a:headEnd type="none" w="sm" len="sm"/>
            <a:tailEnd type="none" w="sm" len="sm"/>
          </a:ln>
        </p:spPr>
        <p:txBody>
          <a:bodyPr wrap="none" anchor="ctr"/>
          <a:lstStyle/>
          <a:p>
            <a:endParaRPr lang="en-US"/>
          </a:p>
        </p:txBody>
      </p:sp>
      <p:sp>
        <p:nvSpPr>
          <p:cNvPr id="203792" name="AutoShape 21"/>
          <p:cNvSpPr>
            <a:spLocks noChangeArrowheads="1"/>
          </p:cNvSpPr>
          <p:nvPr/>
        </p:nvSpPr>
        <p:spPr bwMode="auto">
          <a:xfrm>
            <a:off x="4191000" y="3048000"/>
            <a:ext cx="609600" cy="457200"/>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FF0000"/>
          </a:solidFill>
          <a:ln w="12700">
            <a:solidFill>
              <a:schemeClr val="tx1"/>
            </a:solidFill>
            <a:miter lim="800000"/>
            <a:headEnd type="none" w="sm" len="sm"/>
            <a:tailEnd type="none" w="sm" len="sm"/>
          </a:ln>
        </p:spPr>
        <p:txBody>
          <a:bodyPr wrap="none" anchor="ctr"/>
          <a:lstStyle/>
          <a:p>
            <a:endParaRPr lang="en-US"/>
          </a:p>
        </p:txBody>
      </p:sp>
      <p:sp>
        <p:nvSpPr>
          <p:cNvPr id="203793" name="AutoShape 22"/>
          <p:cNvSpPr>
            <a:spLocks noChangeArrowheads="1"/>
          </p:cNvSpPr>
          <p:nvPr/>
        </p:nvSpPr>
        <p:spPr bwMode="auto">
          <a:xfrm>
            <a:off x="5105400" y="3048000"/>
            <a:ext cx="609600" cy="457200"/>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FF0000"/>
          </a:solidFill>
          <a:ln w="12700">
            <a:solidFill>
              <a:schemeClr val="tx1"/>
            </a:solidFill>
            <a:miter lim="800000"/>
            <a:headEnd type="none" w="sm" len="sm"/>
            <a:tailEnd type="none" w="sm" len="sm"/>
          </a:ln>
        </p:spPr>
        <p:txBody>
          <a:bodyPr wrap="none" anchor="ctr"/>
          <a:lstStyle/>
          <a:p>
            <a:endParaRPr lang="en-US"/>
          </a:p>
        </p:txBody>
      </p:sp>
      <p:sp>
        <p:nvSpPr>
          <p:cNvPr id="203794" name="AutoShape 23"/>
          <p:cNvSpPr>
            <a:spLocks noChangeArrowheads="1"/>
          </p:cNvSpPr>
          <p:nvPr/>
        </p:nvSpPr>
        <p:spPr bwMode="auto">
          <a:xfrm>
            <a:off x="685800" y="5105400"/>
            <a:ext cx="609600" cy="457200"/>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FF0000"/>
          </a:solidFill>
          <a:ln w="12700">
            <a:solidFill>
              <a:schemeClr val="tx1"/>
            </a:solidFill>
            <a:miter lim="800000"/>
            <a:headEnd type="none" w="sm" len="sm"/>
            <a:tailEnd type="none" w="sm" len="sm"/>
          </a:ln>
        </p:spPr>
        <p:txBody>
          <a:bodyPr wrap="none" anchor="ctr"/>
          <a:lstStyle/>
          <a:p>
            <a:endParaRPr lang="en-US"/>
          </a:p>
        </p:txBody>
      </p:sp>
      <p:sp>
        <p:nvSpPr>
          <p:cNvPr id="203795" name="Text Box 24"/>
          <p:cNvSpPr txBox="1">
            <a:spLocks noChangeArrowheads="1"/>
          </p:cNvSpPr>
          <p:nvPr/>
        </p:nvSpPr>
        <p:spPr bwMode="auto">
          <a:xfrm>
            <a:off x="3048000" y="5105400"/>
            <a:ext cx="2209800" cy="457200"/>
          </a:xfrm>
          <a:prstGeom prst="rect">
            <a:avLst/>
          </a:prstGeom>
          <a:solidFill>
            <a:schemeClr val="hlink"/>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Evaluate how much of the equity value that you own</a:t>
            </a:r>
          </a:p>
        </p:txBody>
      </p:sp>
      <p:sp>
        <p:nvSpPr>
          <p:cNvPr id="203796" name="Line 25"/>
          <p:cNvSpPr>
            <a:spLocks noChangeShapeType="1"/>
          </p:cNvSpPr>
          <p:nvPr/>
        </p:nvSpPr>
        <p:spPr bwMode="auto">
          <a:xfrm flipH="1">
            <a:off x="1752600" y="5410200"/>
            <a:ext cx="1066800" cy="381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03797" name="Text Box 26"/>
          <p:cNvSpPr txBox="1">
            <a:spLocks noChangeArrowheads="1"/>
          </p:cNvSpPr>
          <p:nvPr/>
        </p:nvSpPr>
        <p:spPr bwMode="auto">
          <a:xfrm>
            <a:off x="7162800" y="4038600"/>
            <a:ext cx="1676400" cy="22828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20000"/>
              </a:spcBef>
              <a:spcAft>
                <a:spcPct val="50000"/>
              </a:spcAft>
              <a:buFontTx/>
              <a:buChar char="•"/>
            </a:pPr>
            <a:r>
              <a:rPr lang="en-US" altLang="en-US"/>
              <a:t>In the extreme, if you have given away half of your company away, and the cash flow is the same before and after your give away, then the amount you would pay for the share must account for how much you will give away.</a:t>
            </a:r>
          </a:p>
        </p:txBody>
      </p:sp>
    </p:spTree>
  </p:cSld>
  <p:clrMapOvr>
    <a:masterClrMapping/>
  </p:clrMapOvr>
  <p:transition>
    <p:zoom/>
  </p:transition>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lstStyle/>
          <a:p>
            <a:r>
              <a:rPr lang="en-US" altLang="en-US"/>
              <a:t>Venture Capital Method</a:t>
            </a:r>
          </a:p>
        </p:txBody>
      </p:sp>
      <p:sp>
        <p:nvSpPr>
          <p:cNvPr id="204803" name="Rectangle 3"/>
          <p:cNvSpPr>
            <a:spLocks noGrp="1" noChangeArrowheads="1"/>
          </p:cNvSpPr>
          <p:nvPr>
            <p:ph type="body" idx="1"/>
          </p:nvPr>
        </p:nvSpPr>
        <p:spPr/>
        <p:txBody>
          <a:bodyPr/>
          <a:lstStyle/>
          <a:p>
            <a:pPr>
              <a:lnSpc>
                <a:spcPct val="90000"/>
              </a:lnSpc>
            </a:pPr>
            <a:r>
              <a:rPr lang="en-US" altLang="en-US" sz="1400"/>
              <a:t>Determine a time period when the company will receive positive cash flow and earnings.</a:t>
            </a:r>
          </a:p>
          <a:p>
            <a:pPr lvl="1">
              <a:lnSpc>
                <a:spcPct val="90000"/>
              </a:lnSpc>
            </a:pPr>
            <a:r>
              <a:rPr lang="en-US" altLang="en-US" sz="1400"/>
              <a:t>e.g. projection of earnings in year 7 is 20 million. </a:t>
            </a:r>
          </a:p>
          <a:p>
            <a:pPr>
              <a:lnSpc>
                <a:spcPct val="90000"/>
              </a:lnSpc>
            </a:pPr>
            <a:r>
              <a:rPr lang="en-US" altLang="en-US" sz="1400"/>
              <a:t>At the positive cash flow period, apply a multiple to determine the value of the company.</a:t>
            </a:r>
          </a:p>
          <a:p>
            <a:pPr lvl="1">
              <a:lnSpc>
                <a:spcPct val="90000"/>
              </a:lnSpc>
            </a:pPr>
            <a:r>
              <a:rPr lang="en-US" altLang="en-US" sz="1400"/>
              <a:t>e.g. P/E ratio of 15 – terminal value is 20 x 15</a:t>
            </a:r>
          </a:p>
          <a:p>
            <a:pPr>
              <a:lnSpc>
                <a:spcPct val="90000"/>
              </a:lnSpc>
            </a:pPr>
            <a:r>
              <a:rPr lang="en-US" altLang="en-US" sz="1400"/>
              <a:t>Use high discount rate to account for optimistic projections, strategic advice and high risk;</a:t>
            </a:r>
          </a:p>
          <a:p>
            <a:pPr lvl="1">
              <a:lnSpc>
                <a:spcPct val="90000"/>
              </a:lnSpc>
            </a:pPr>
            <a:r>
              <a:rPr lang="en-US" altLang="en-US" sz="1400"/>
              <a:t>e.g. 50% discount rate – [20 x 15]/[1+50%]^7 = 17.5 million</a:t>
            </a:r>
          </a:p>
          <a:p>
            <a:pPr>
              <a:lnSpc>
                <a:spcPct val="90000"/>
              </a:lnSpc>
            </a:pPr>
            <a:r>
              <a:rPr lang="en-US" altLang="en-US" sz="1400"/>
              <a:t>Establish percentage of ownership you will have in the future value through dividing investment by total value</a:t>
            </a:r>
          </a:p>
          <a:p>
            <a:pPr lvl="1">
              <a:lnSpc>
                <a:spcPct val="90000"/>
              </a:lnSpc>
            </a:pPr>
            <a:r>
              <a:rPr lang="en-US" altLang="en-US" sz="1400"/>
              <a:t>e.g. 5 million investment / 17.5 million = 28.5%</a:t>
            </a:r>
          </a:p>
          <a:p>
            <a:pPr>
              <a:lnSpc>
                <a:spcPct val="90000"/>
              </a:lnSpc>
            </a:pPr>
            <a:r>
              <a:rPr lang="en-US" altLang="en-US" sz="1400"/>
              <a:t>You make an investment and receive shares (your current percent).  You know the investment and must establish the number of shares</a:t>
            </a:r>
          </a:p>
        </p:txBody>
      </p:sp>
    </p:spTree>
  </p:cSld>
  <p:clrMapOvr>
    <a:masterClrMapping/>
  </p:clrMapOvr>
  <p:transition>
    <p:zoom/>
  </p:transition>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US" altLang="en-US"/>
              <a:t>Venture Capital Method Continued</a:t>
            </a:r>
          </a:p>
        </p:txBody>
      </p:sp>
      <p:sp>
        <p:nvSpPr>
          <p:cNvPr id="205827" name="Rectangle 3"/>
          <p:cNvSpPr>
            <a:spLocks noGrp="1" noChangeArrowheads="1"/>
          </p:cNvSpPr>
          <p:nvPr>
            <p:ph type="body" idx="1"/>
          </p:nvPr>
        </p:nvSpPr>
        <p:spPr/>
        <p:txBody>
          <a:bodyPr/>
          <a:lstStyle/>
          <a:p>
            <a:pPr>
              <a:lnSpc>
                <a:spcPct val="80000"/>
              </a:lnSpc>
            </a:pPr>
            <a:r>
              <a:rPr lang="en-US" altLang="en-US" sz="1600"/>
              <a:t>In the venture capital method, there are only two cash flows</a:t>
            </a:r>
          </a:p>
          <a:p>
            <a:pPr lvl="1">
              <a:lnSpc>
                <a:spcPct val="80000"/>
              </a:lnSpc>
            </a:pPr>
            <a:r>
              <a:rPr lang="en-US" altLang="en-US" sz="1600"/>
              <a:t>The investment </a:t>
            </a:r>
          </a:p>
          <a:p>
            <a:pPr lvl="1">
              <a:lnSpc>
                <a:spcPct val="80000"/>
              </a:lnSpc>
            </a:pPr>
            <a:r>
              <a:rPr lang="en-US" altLang="en-US" sz="1600"/>
              <a:t>The value when the company is sold</a:t>
            </a:r>
          </a:p>
          <a:p>
            <a:pPr>
              <a:lnSpc>
                <a:spcPct val="80000"/>
              </a:lnSpc>
            </a:pPr>
            <a:r>
              <a:rPr lang="en-US" altLang="en-US" sz="1600"/>
              <a:t>The value received when the company is sold depends on the percentage of the company that is owned.  If there is dilution in ownership, the value is less. </a:t>
            </a:r>
          </a:p>
          <a:p>
            <a:pPr>
              <a:lnSpc>
                <a:spcPct val="80000"/>
              </a:lnSpc>
            </a:pPr>
            <a:r>
              <a:rPr lang="en-US" altLang="en-US" sz="1600"/>
              <a:t>Therefore, an adjustment must be made for dilution and the percent of the company retained. </a:t>
            </a:r>
            <a:r>
              <a:rPr lang="en-US" altLang="en-US" sz="1600" b="1" i="1">
                <a:solidFill>
                  <a:srgbClr val="0000FF"/>
                </a:solidFill>
              </a:rPr>
              <a:t>See the Cost of Capital folder for and example</a:t>
            </a:r>
          </a:p>
          <a:p>
            <a:pPr lvl="1">
              <a:lnSpc>
                <a:spcPct val="80000"/>
              </a:lnSpc>
            </a:pPr>
            <a:r>
              <a:rPr lang="en-US" altLang="en-US" sz="1600"/>
              <a:t>e.g.  Share value without dilution = 17.5/700,000 = 25 per share</a:t>
            </a:r>
          </a:p>
          <a:p>
            <a:pPr lvl="1">
              <a:lnSpc>
                <a:spcPct val="80000"/>
              </a:lnSpc>
            </a:pPr>
            <a:r>
              <a:rPr lang="en-US" altLang="en-US" sz="1600"/>
              <a:t>If an additional 30% of shares is floated, the value per share must be increased by 30% to maintain the value.</a:t>
            </a:r>
          </a:p>
          <a:p>
            <a:pPr lvl="1">
              <a:lnSpc>
                <a:spcPct val="80000"/>
              </a:lnSpc>
            </a:pPr>
            <a:r>
              <a:rPr lang="en-US" altLang="en-US" sz="1600"/>
              <a:t>Value per share = 17.5/((500,000+VC shares) x 1.3)</a:t>
            </a:r>
          </a:p>
          <a:p>
            <a:pPr lvl="1">
              <a:lnSpc>
                <a:spcPct val="80000"/>
              </a:lnSpc>
            </a:pPr>
            <a:r>
              <a:rPr lang="en-US" altLang="en-US" sz="1600"/>
              <a:t>VC Shares:  (25 x 1.3)/17.5-500,000 = 343,373</a:t>
            </a:r>
          </a:p>
          <a:p>
            <a:pPr>
              <a:lnSpc>
                <a:spcPct val="80000"/>
              </a:lnSpc>
              <a:buFontTx/>
              <a:buNone/>
            </a:pPr>
            <a:endParaRPr lang="en-US" altLang="en-US" sz="1600"/>
          </a:p>
        </p:txBody>
      </p:sp>
    </p:spTree>
  </p:cSld>
  <p:clrMapOvr>
    <a:masterClrMapping/>
  </p:clrMapOvr>
  <p:transition>
    <p:zoom/>
  </p:transition>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US" altLang="en-US"/>
              <a:t>Replacement Cost</a:t>
            </a:r>
          </a:p>
        </p:txBody>
      </p:sp>
      <p:sp>
        <p:nvSpPr>
          <p:cNvPr id="206851" name="Rectangle 3"/>
          <p:cNvSpPr>
            <a:spLocks noGrp="1" noChangeArrowheads="1"/>
          </p:cNvSpPr>
          <p:nvPr>
            <p:ph type="body" idx="1"/>
          </p:nvPr>
        </p:nvSpPr>
        <p:spPr/>
        <p:txBody>
          <a:bodyPr/>
          <a:lstStyle/>
          <a:p>
            <a:r>
              <a:rPr lang="en-US" altLang="en-US"/>
              <a:t>First a couple of points regarding replacement cost theory</a:t>
            </a:r>
          </a:p>
          <a:p>
            <a:pPr lvl="1"/>
            <a:r>
              <a:rPr lang="en-US" altLang="en-US"/>
              <a:t>In theory, one can replace the assets of a company without investing in the company.  If you are valuing a company, you may think about creating the company yourself.</a:t>
            </a:r>
          </a:p>
          <a:p>
            <a:pPr lvl="1"/>
            <a:r>
              <a:rPr lang="en-US" altLang="en-US"/>
              <a:t>If you replaced a company and really measured the replacement cost, the value of the company may be more than replacement cost because the company manages the assets better than you could.</a:t>
            </a:r>
          </a:p>
          <a:p>
            <a:pPr lvl="1"/>
            <a:r>
              <a:rPr lang="en-US" altLang="en-US"/>
              <a:t>By replacing the assets and entering the business, you would receive cash flows.  You can reconcile the replacement cost with the discounted cash flow approach </a:t>
            </a:r>
          </a:p>
        </p:txBody>
      </p:sp>
    </p:spTree>
  </p:cSld>
  <p:clrMapOvr>
    <a:masterClrMapping/>
  </p:clrMapOvr>
  <p:transition>
    <p:zoom/>
  </p:transition>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US" altLang="en-US"/>
              <a:t>Measuring Replacement Cost</a:t>
            </a:r>
          </a:p>
        </p:txBody>
      </p:sp>
      <p:sp>
        <p:nvSpPr>
          <p:cNvPr id="207875" name="Rectangle 3"/>
          <p:cNvSpPr>
            <a:spLocks noGrp="1" noChangeArrowheads="1"/>
          </p:cNvSpPr>
          <p:nvPr>
            <p:ph type="body" idx="1"/>
          </p:nvPr>
        </p:nvSpPr>
        <p:spPr/>
        <p:txBody>
          <a:bodyPr/>
          <a:lstStyle/>
          <a:p>
            <a:pPr>
              <a:lnSpc>
                <a:spcPct val="80000"/>
              </a:lnSpc>
            </a:pPr>
            <a:r>
              <a:rPr lang="en-US" altLang="en-US" sz="1600"/>
              <a:t>Replacement cost includes:</a:t>
            </a:r>
          </a:p>
          <a:p>
            <a:pPr lvl="1">
              <a:lnSpc>
                <a:spcPct val="80000"/>
              </a:lnSpc>
            </a:pPr>
            <a:r>
              <a:rPr lang="en-US" altLang="en-US" sz="1600"/>
              <a:t>Value of hard assets</a:t>
            </a:r>
          </a:p>
          <a:p>
            <a:pPr lvl="1">
              <a:lnSpc>
                <a:spcPct val="80000"/>
              </a:lnSpc>
            </a:pPr>
            <a:r>
              <a:rPr lang="en-US" altLang="en-US" sz="1600"/>
              <a:t>Value of patents and other intangibles</a:t>
            </a:r>
          </a:p>
          <a:p>
            <a:pPr lvl="1">
              <a:lnSpc>
                <a:spcPct val="80000"/>
              </a:lnSpc>
            </a:pPr>
            <a:r>
              <a:rPr lang="en-US" altLang="en-US" sz="1600"/>
              <a:t>Cost of recruiting and training management</a:t>
            </a:r>
          </a:p>
          <a:p>
            <a:pPr>
              <a:lnSpc>
                <a:spcPct val="80000"/>
              </a:lnSpc>
            </a:pPr>
            <a:r>
              <a:rPr lang="en-US" altLang="en-US" sz="1600"/>
              <a:t>Analysis</a:t>
            </a:r>
          </a:p>
          <a:p>
            <a:pPr lvl="1">
              <a:lnSpc>
                <a:spcPct val="80000"/>
              </a:lnSpc>
            </a:pPr>
            <a:r>
              <a:rPr lang="en-US" altLang="en-US" sz="1600"/>
              <a:t>Begin with balance sheet categories, account for the age of the plant</a:t>
            </a:r>
          </a:p>
          <a:p>
            <a:pPr lvl="1">
              <a:lnSpc>
                <a:spcPct val="80000"/>
              </a:lnSpc>
            </a:pPr>
            <a:r>
              <a:rPr lang="en-US" altLang="en-US" sz="1600"/>
              <a:t>Add: cost of hiring and training management</a:t>
            </a:r>
          </a:p>
          <a:p>
            <a:pPr>
              <a:lnSpc>
                <a:spcPct val="80000"/>
              </a:lnSpc>
            </a:pPr>
            <a:r>
              <a:rPr lang="en-US" altLang="en-US" sz="1600"/>
              <a:t>If the company is generating more cash flow than that would be produced from replacement cost, the management may be more productive than others in managing costs or be able to realize higher prices through differentiation of products.</a:t>
            </a:r>
          </a:p>
          <a:p>
            <a:pPr>
              <a:lnSpc>
                <a:spcPct val="80000"/>
              </a:lnSpc>
            </a:pPr>
            <a:r>
              <a:rPr lang="en-US" altLang="en-US" sz="1600"/>
              <a:t>The ratio of market value to replacement cost is a theoretical ratio that measures the value of management contribution</a:t>
            </a:r>
          </a:p>
        </p:txBody>
      </p:sp>
    </p:spTree>
  </p:cSld>
  <p:clrMapOvr>
    <a:masterClrMapping/>
  </p:clrMapOvr>
  <p:transition>
    <p:zoom/>
  </p:transition>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n-US" altLang="en-US"/>
              <a:t>Replacement Value and Tobin’s Q</a:t>
            </a:r>
          </a:p>
        </p:txBody>
      </p:sp>
      <p:sp>
        <p:nvSpPr>
          <p:cNvPr id="208899" name="Rectangle 3"/>
          <p:cNvSpPr>
            <a:spLocks noGrp="1" noChangeArrowheads="1"/>
          </p:cNvSpPr>
          <p:nvPr>
            <p:ph type="body" idx="1"/>
          </p:nvPr>
        </p:nvSpPr>
        <p:spPr/>
        <p:txBody>
          <a:bodyPr/>
          <a:lstStyle/>
          <a:p>
            <a:r>
              <a:rPr lang="en-US" altLang="en-US"/>
              <a:t>Recall Tobin’s Q as:</a:t>
            </a:r>
          </a:p>
          <a:p>
            <a:pPr lvl="1"/>
            <a:r>
              <a:rPr lang="en-US" altLang="en-US"/>
              <a:t>Q = Enterprise Value / Replacement Cost</a:t>
            </a:r>
          </a:p>
          <a:p>
            <a:r>
              <a:rPr lang="en-US" altLang="en-US"/>
              <a:t>Buy assets and talent etc and should receive the ROIC.  Earn industry average ROIC.</a:t>
            </a:r>
          </a:p>
          <a:p>
            <a:pPr lvl="1"/>
            <a:r>
              <a:rPr lang="en-US" altLang="en-US"/>
              <a:t>If the ROIC &gt; industry average, then Q &gt; 1.</a:t>
            </a:r>
          </a:p>
          <a:p>
            <a:pPr lvl="1"/>
            <a:r>
              <a:rPr lang="en-US" altLang="en-US"/>
              <a:t>If the ROIC &lt; industry average, then Q &lt; 1</a:t>
            </a:r>
          </a:p>
          <a:p>
            <a:endParaRPr lang="en-US" altLang="en-US"/>
          </a:p>
        </p:txBody>
      </p:sp>
    </p:spTree>
  </p:cSld>
  <p:clrMapOvr>
    <a:masterClrMapping/>
  </p:clrMapOvr>
  <p:transition>
    <p:zo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a:t>Determination of WACC in Traditional Analysis</a:t>
            </a:r>
          </a:p>
        </p:txBody>
      </p:sp>
      <p:pic>
        <p:nvPicPr>
          <p:cNvPr id="22531"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219200" y="1690688"/>
            <a:ext cx="5943600" cy="3714750"/>
          </a:xfrm>
          <a:noFill/>
        </p:spPr>
      </p:pic>
    </p:spTree>
  </p:cSld>
  <p:clrMapOvr>
    <a:masterClrMapping/>
  </p:clrMapOvr>
  <p:transition>
    <p:zoom/>
  </p:transition>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altLang="en-US"/>
              <a:t>Real Options in Investment Decisions</a:t>
            </a:r>
          </a:p>
        </p:txBody>
      </p:sp>
      <p:sp>
        <p:nvSpPr>
          <p:cNvPr id="209923" name="Rectangle 3"/>
          <p:cNvSpPr>
            <a:spLocks noGrp="1" noChangeArrowheads="1"/>
          </p:cNvSpPr>
          <p:nvPr>
            <p:ph type="body" idx="1"/>
          </p:nvPr>
        </p:nvSpPr>
        <p:spPr/>
        <p:txBody>
          <a:bodyPr/>
          <a:lstStyle/>
          <a:p>
            <a:pPr>
              <a:lnSpc>
                <a:spcPct val="90000"/>
              </a:lnSpc>
            </a:pPr>
            <a:r>
              <a:rPr lang="en-US" altLang="en-US" sz="1600"/>
              <a:t>Example of real options in many investments</a:t>
            </a:r>
          </a:p>
          <a:p>
            <a:pPr lvl="1">
              <a:lnSpc>
                <a:spcPct val="90000"/>
              </a:lnSpc>
            </a:pPr>
            <a:r>
              <a:rPr lang="en-US" altLang="en-US" sz="1600"/>
              <a:t>the right to abandon an asset in the research and development phase;</a:t>
            </a:r>
          </a:p>
          <a:p>
            <a:pPr lvl="1">
              <a:lnSpc>
                <a:spcPct val="90000"/>
              </a:lnSpc>
            </a:pPr>
            <a:r>
              <a:rPr lang="en-US" altLang="en-US" sz="1600"/>
              <a:t>the right to abandon the plant during construction;</a:t>
            </a:r>
          </a:p>
          <a:p>
            <a:pPr lvl="1">
              <a:lnSpc>
                <a:spcPct val="90000"/>
              </a:lnSpc>
            </a:pPr>
            <a:r>
              <a:rPr lang="en-US" altLang="en-US" sz="1600"/>
              <a:t>the right to delay construction of the facility;</a:t>
            </a:r>
          </a:p>
          <a:p>
            <a:pPr lvl="1">
              <a:lnSpc>
                <a:spcPct val="90000"/>
              </a:lnSpc>
            </a:pPr>
            <a:r>
              <a:rPr lang="en-US" altLang="en-US" sz="1600"/>
              <a:t>the right not to dispatch the plant when prices below short-run marginal cost;</a:t>
            </a:r>
          </a:p>
          <a:p>
            <a:pPr lvl="1">
              <a:lnSpc>
                <a:spcPct val="90000"/>
              </a:lnSpc>
            </a:pPr>
            <a:r>
              <a:rPr lang="en-US" altLang="en-US" sz="1600"/>
              <a:t>the right to retire or mothball the plant before the end of its physical life;</a:t>
            </a:r>
          </a:p>
          <a:p>
            <a:pPr lvl="1">
              <a:lnSpc>
                <a:spcPct val="90000"/>
              </a:lnSpc>
            </a:pPr>
            <a:r>
              <a:rPr lang="en-US" altLang="en-US" sz="1600"/>
              <a:t>the right to extend the life of the plant instead of retiring it at the end of its planned life; and</a:t>
            </a:r>
          </a:p>
          <a:p>
            <a:pPr lvl="1">
              <a:lnSpc>
                <a:spcPct val="90000"/>
              </a:lnSpc>
            </a:pPr>
            <a:r>
              <a:rPr lang="en-US" altLang="en-US" sz="1600"/>
              <a:t>the right to expand the asset</a:t>
            </a:r>
          </a:p>
        </p:txBody>
      </p:sp>
    </p:spTree>
  </p:cSld>
  <p:clrMapOvr>
    <a:masterClrMapping/>
  </p:clrMapOvr>
  <p:transition>
    <p:zoom/>
  </p:transition>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n-US" altLang="en-US"/>
              <a:t>Real Options and Problems with DCF</a:t>
            </a:r>
          </a:p>
        </p:txBody>
      </p:sp>
      <p:sp>
        <p:nvSpPr>
          <p:cNvPr id="210947" name="Rectangle 3"/>
          <p:cNvSpPr>
            <a:spLocks noGrp="1" noChangeArrowheads="1"/>
          </p:cNvSpPr>
          <p:nvPr>
            <p:ph type="body" idx="1"/>
          </p:nvPr>
        </p:nvSpPr>
        <p:spPr/>
        <p:txBody>
          <a:bodyPr/>
          <a:lstStyle/>
          <a:p>
            <a:pPr>
              <a:lnSpc>
                <a:spcPct val="90000"/>
              </a:lnSpc>
            </a:pPr>
            <a:r>
              <a:rPr lang="en-US" altLang="en-US"/>
              <a:t>The DCF model has many conceptual flaws, the most significant of which is assuming that cash flows are normally distributed around the mean or base case level.</a:t>
            </a:r>
          </a:p>
          <a:p>
            <a:pPr>
              <a:lnSpc>
                <a:spcPct val="90000"/>
              </a:lnSpc>
            </a:pPr>
            <a:r>
              <a:rPr lang="en-US" altLang="en-US"/>
              <a:t>For many investments, the cash flows are skewed:</a:t>
            </a:r>
          </a:p>
          <a:p>
            <a:pPr lvl="1">
              <a:lnSpc>
                <a:spcPct val="90000"/>
              </a:lnSpc>
            </a:pPr>
            <a:r>
              <a:rPr lang="en-US" altLang="en-US"/>
              <a:t>When an asset is to be retired, there is more upside than downside because the asset will continue to operate when times are good, but it will be scrapped when times are bad.</a:t>
            </a:r>
          </a:p>
          <a:p>
            <a:pPr lvl="1">
              <a:lnSpc>
                <a:spcPct val="90000"/>
              </a:lnSpc>
            </a:pPr>
            <a:r>
              <a:rPr lang="en-US" altLang="en-US"/>
              <a:t>An investment decision often involves the possibility to expand in the future.  When the expansion decision is made, it will only occur when the economics are good.</a:t>
            </a:r>
          </a:p>
          <a:p>
            <a:pPr lvl="1">
              <a:lnSpc>
                <a:spcPct val="90000"/>
              </a:lnSpc>
            </a:pPr>
            <a:r>
              <a:rPr lang="en-US" altLang="en-US"/>
              <a:t>During the period of constructing an asset, it is possible to cancel the construction expenditures and limit the downside if it becomes clear that the project will not be economic.</a:t>
            </a:r>
          </a:p>
        </p:txBody>
      </p:sp>
    </p:spTree>
  </p:cSld>
  <p:clrMapOvr>
    <a:masterClrMapping/>
  </p:clrMapOvr>
  <p:transition>
    <p:zoom/>
  </p:transition>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r>
              <a:rPr lang="en-US" altLang="en-US"/>
              <a:t>Real Options and DCF Problems - Continued</a:t>
            </a:r>
          </a:p>
        </p:txBody>
      </p:sp>
      <p:sp>
        <p:nvSpPr>
          <p:cNvPr id="211971" name="Rectangle 3"/>
          <p:cNvSpPr>
            <a:spLocks noGrp="1" noChangeArrowheads="1"/>
          </p:cNvSpPr>
          <p:nvPr>
            <p:ph type="body" idx="1"/>
          </p:nvPr>
        </p:nvSpPr>
        <p:spPr/>
        <p:txBody>
          <a:bodyPr/>
          <a:lstStyle/>
          <a:p>
            <a:r>
              <a:rPr lang="en-US" altLang="en-US" sz="1600"/>
              <a:t>Problems with DCF because of flexibility in managing assets:</a:t>
            </a:r>
          </a:p>
          <a:p>
            <a:pPr lvl="1"/>
            <a:r>
              <a:rPr lang="en-US" altLang="en-US" sz="1600"/>
              <a:t>In operating an asset, the asset can be shut down when it is not economic and re-started when it becomes economic.  This allows the asset to retain the upside but not incur negative cash flows.</a:t>
            </a:r>
          </a:p>
          <a:p>
            <a:pPr lvl="1"/>
            <a:r>
              <a:rPr lang="en-US" altLang="en-US" sz="1600"/>
              <a:t>When developing a project, there is a possibility to abandon the project that can limit the downside as more becomes known about the economics of the project.</a:t>
            </a:r>
          </a:p>
          <a:p>
            <a:pPr lvl="1"/>
            <a:r>
              <a:rPr lang="en-US" altLang="en-US" sz="1600"/>
              <a:t>In deciding when to construct an investment, one can delay the investment until it becomes clear that the decision is economic.  This again limits the downside cash flows.</a:t>
            </a:r>
          </a:p>
          <a:p>
            <a:r>
              <a:rPr lang="en-US" altLang="en-US" sz="1600"/>
              <a:t>In each of these cases, management flexibility provides protection in the downside which means that DCF model produces biased results.</a:t>
            </a:r>
          </a:p>
          <a:p>
            <a:pPr lvl="1"/>
            <a:endParaRPr lang="en-US" altLang="en-US" sz="1600"/>
          </a:p>
        </p:txBody>
      </p:sp>
    </p:spTree>
  </p:cSld>
  <p:clrMapOvr>
    <a:masterClrMapping/>
  </p:clrMapOvr>
  <p:transition>
    <p:zoom/>
  </p:transition>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029" altLang="en-US"/>
              <a:t>Simulation Exercise</a:t>
            </a:r>
          </a:p>
        </p:txBody>
      </p:sp>
      <p:sp>
        <p:nvSpPr>
          <p:cNvPr id="212995" name="Rectangle 3"/>
          <p:cNvSpPr>
            <a:spLocks noGrp="1" noChangeArrowheads="1"/>
          </p:cNvSpPr>
          <p:nvPr>
            <p:ph type="body" idx="1"/>
          </p:nvPr>
        </p:nvSpPr>
        <p:spPr/>
        <p:txBody>
          <a:bodyPr/>
          <a:lstStyle/>
          <a:p>
            <a:r>
              <a:rPr lang="en-029" altLang="en-US"/>
              <a:t>To demonstrate how options affect valuation, consider a simple simulation exercise</a:t>
            </a:r>
          </a:p>
          <a:p>
            <a:r>
              <a:rPr lang="en-029" altLang="en-US"/>
              <a:t>Enter the following inputs</a:t>
            </a:r>
          </a:p>
          <a:p>
            <a:r>
              <a:rPr lang="en-029" altLang="en-US"/>
              <a:t>Volatility is the standard deviation of the percent change in a variable over time.</a:t>
            </a:r>
          </a:p>
          <a:p>
            <a:endParaRPr lang="en-029" altLang="en-US"/>
          </a:p>
        </p:txBody>
      </p:sp>
      <p:pic>
        <p:nvPicPr>
          <p:cNvPr id="2129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3886200"/>
            <a:ext cx="2362200" cy="138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zoom/>
  </p:transition>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p:txBody>
          <a:bodyPr/>
          <a:lstStyle/>
          <a:p>
            <a:r>
              <a:rPr lang="en-US" altLang="en-US"/>
              <a:t>Fundamental Valuation</a:t>
            </a:r>
          </a:p>
        </p:txBody>
      </p:sp>
      <p:sp>
        <p:nvSpPr>
          <p:cNvPr id="214019" name="Rectangle 3"/>
          <p:cNvSpPr>
            <a:spLocks noGrp="1" noChangeArrowheads="1"/>
          </p:cNvSpPr>
          <p:nvPr>
            <p:ph type="body" idx="1"/>
          </p:nvPr>
        </p:nvSpPr>
        <p:spPr/>
        <p:txBody>
          <a:bodyPr/>
          <a:lstStyle/>
          <a:p>
            <a:r>
              <a:rPr lang="en-US" altLang="en-US" sz="1600"/>
              <a:t>What was behind the bull market of 1980-1999</a:t>
            </a:r>
          </a:p>
          <a:p>
            <a:pPr lvl="1"/>
            <a:r>
              <a:rPr lang="en-US" altLang="en-US" sz="1600"/>
              <a:t>EPS rose from 15 to 56</a:t>
            </a:r>
          </a:p>
          <a:p>
            <a:pPr lvl="1"/>
            <a:r>
              <a:rPr lang="en-US" altLang="en-US" sz="1600"/>
              <a:t>Nominal growth of 6.9% -- about the growth in the real economy (the real GDP)</a:t>
            </a:r>
          </a:p>
          <a:p>
            <a:pPr lvl="1"/>
            <a:r>
              <a:rPr lang="en-US" altLang="en-US" sz="1600"/>
              <a:t>Keeping P/E constant would have large share price increase</a:t>
            </a:r>
          </a:p>
          <a:p>
            <a:pPr lvl="1"/>
            <a:r>
              <a:rPr lang="en-US" altLang="en-US" sz="1600"/>
              <a:t>Long-term interest rates fell – lower cost of capital increases the P/E ratio</a:t>
            </a:r>
          </a:p>
          <a:p>
            <a:r>
              <a:rPr lang="en-US" altLang="en-US" sz="1600"/>
              <a:t>Real Market</a:t>
            </a:r>
          </a:p>
          <a:p>
            <a:pPr lvl="1"/>
            <a:r>
              <a:rPr lang="en-US" altLang="en-US" sz="1600"/>
              <a:t>Value by ROIC versus growth</a:t>
            </a:r>
          </a:p>
          <a:p>
            <a:pPr lvl="1"/>
            <a:r>
              <a:rPr lang="en-US" altLang="en-US" sz="1600"/>
              <a:t>Select strategies that lead to economic profit</a:t>
            </a:r>
          </a:p>
          <a:p>
            <a:pPr lvl="1"/>
            <a:r>
              <a:rPr lang="en-US" altLang="en-US" sz="1600"/>
              <a:t>Market value from expected performance</a:t>
            </a:r>
          </a:p>
        </p:txBody>
      </p:sp>
    </p:spTree>
  </p:cSld>
  <p:clrMapOvr>
    <a:masterClrMapping/>
  </p:clrMapOvr>
  <p:transition>
    <p:zoom/>
  </p:transition>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p:txBody>
          <a:bodyPr/>
          <a:lstStyle/>
          <a:p>
            <a:r>
              <a:rPr lang="en-US" altLang="en-US"/>
              <a:t>Three Primary Methods Discussed in Remainder of Slides</a:t>
            </a:r>
          </a:p>
        </p:txBody>
      </p:sp>
      <p:sp>
        <p:nvSpPr>
          <p:cNvPr id="215043" name="Rectangle 3"/>
          <p:cNvSpPr>
            <a:spLocks noGrp="1" noChangeArrowheads="1"/>
          </p:cNvSpPr>
          <p:nvPr>
            <p:ph type="body" idx="1"/>
          </p:nvPr>
        </p:nvSpPr>
        <p:spPr/>
        <p:txBody>
          <a:bodyPr/>
          <a:lstStyle/>
          <a:p>
            <a:r>
              <a:rPr lang="en-US" altLang="en-US"/>
              <a:t>Market Multiples – Relative Valuation</a:t>
            </a:r>
          </a:p>
          <a:p>
            <a:r>
              <a:rPr lang="en-US" altLang="en-US"/>
              <a:t>Discounted Free Cash Flow</a:t>
            </a:r>
          </a:p>
          <a:p>
            <a:r>
              <a:rPr lang="en-US" altLang="en-US"/>
              <a:t>Discounted Earnings and Dividends</a:t>
            </a:r>
          </a:p>
          <a:p>
            <a:endParaRPr lang="en-US" altLang="en-US"/>
          </a:p>
          <a:p>
            <a:r>
              <a:rPr lang="en-US" altLang="en-US"/>
              <a:t>Warning:  No method is perfect or completely precise</a:t>
            </a:r>
          </a:p>
          <a:p>
            <a:r>
              <a:rPr lang="en-US" altLang="en-US"/>
              <a:t>Use industry expertise and judgment in assessing discount rates and multiples</a:t>
            </a:r>
          </a:p>
          <a:p>
            <a:r>
              <a:rPr lang="en-US" altLang="en-US"/>
              <a:t>Different valuation methods should yield similar results</a:t>
            </a:r>
          </a:p>
          <a:p>
            <a:r>
              <a:rPr lang="en-US" altLang="en-US"/>
              <a:t>Bangor Hydro Case</a:t>
            </a:r>
          </a:p>
        </p:txBody>
      </p:sp>
    </p:spTree>
  </p:cSld>
  <p:clrMapOvr>
    <a:masterClrMapping/>
  </p:clrMapOvr>
  <p:transition>
    <p:zoom/>
  </p:transition>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4"/>
          <p:cNvSpPr>
            <a:spLocks noGrp="1" noChangeArrowheads="1"/>
          </p:cNvSpPr>
          <p:nvPr>
            <p:ph type="ctrTitle"/>
          </p:nvPr>
        </p:nvSpPr>
        <p:spPr>
          <a:ln>
            <a:miter lim="800000"/>
            <a:headEnd/>
            <a:tailEnd/>
          </a:ln>
        </p:spPr>
        <p:txBody>
          <a:bodyPr/>
          <a:lstStyle/>
          <a:p>
            <a:r>
              <a:rPr lang="en-US" altLang="en-US"/>
              <a:t>Reference: Selected Valuation Issues</a:t>
            </a:r>
          </a:p>
        </p:txBody>
      </p:sp>
    </p:spTree>
  </p:cSld>
  <p:clrMapOvr>
    <a:masterClrMapping/>
  </p:clrMapOvr>
  <p:transition>
    <p:zoom/>
  </p:transition>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body" idx="1"/>
          </p:nvPr>
        </p:nvSpPr>
        <p:spPr/>
        <p:txBody>
          <a:bodyPr/>
          <a:lstStyle/>
          <a:p>
            <a:r>
              <a:rPr lang="en-GB" altLang="en-US" sz="2000">
                <a:cs typeface="Times New Roman" panose="02020603050405020304" pitchFamily="18" charset="0"/>
              </a:rPr>
              <a:t>1. How do you choose between firm and equity valuation (DCF valuation versus Earnings Growth) </a:t>
            </a:r>
            <a:br>
              <a:rPr lang="en-GB" altLang="en-US" sz="2000">
                <a:cs typeface="Times New Roman" panose="02020603050405020304" pitchFamily="18" charset="0"/>
              </a:rPr>
            </a:br>
            <a:endParaRPr lang="en-GB" altLang="en-US" sz="2000">
              <a:cs typeface="Times New Roman" panose="02020603050405020304" pitchFamily="18" charset="0"/>
            </a:endParaRPr>
          </a:p>
          <a:p>
            <a:r>
              <a:rPr lang="en-GB" altLang="en-US" i="1">
                <a:cs typeface="Times New Roman" panose="02020603050405020304" pitchFamily="18" charset="0"/>
              </a:rPr>
              <a:t>Done right, firm and equity valuation should yield the same values for the equity with consistent assumptions. Choosing between firm (DCF) and equity valuation (PE x EPS forecasts) boils down to the pragmatic issue of ease. </a:t>
            </a:r>
          </a:p>
          <a:p>
            <a:r>
              <a:rPr lang="en-GB" altLang="en-US" i="1">
                <a:cs typeface="Times New Roman" panose="02020603050405020304" pitchFamily="18" charset="0"/>
              </a:rPr>
              <a:t>For banks, firm valuation does not work because small differences in WACC can have dramatic effects on valuation while and if the market value of debt differs from the book value, firm value can cause distortions.</a:t>
            </a:r>
            <a:r>
              <a:rPr lang="en-GB" altLang="en-US">
                <a:cs typeface="Times New Roman" panose="02020603050405020304" pitchFamily="18" charset="0"/>
              </a:rPr>
              <a:t> </a:t>
            </a:r>
            <a:endParaRPr lang="en-US" altLang="en-US"/>
          </a:p>
        </p:txBody>
      </p:sp>
      <p:sp>
        <p:nvSpPr>
          <p:cNvPr id="217091" name="Rectangle 3"/>
          <p:cNvSpPr>
            <a:spLocks noGrp="1" noChangeArrowheads="1"/>
          </p:cNvSpPr>
          <p:nvPr>
            <p:ph type="title"/>
          </p:nvPr>
        </p:nvSpPr>
        <p:spPr/>
        <p:txBody>
          <a:bodyPr/>
          <a:lstStyle/>
          <a:p>
            <a:r>
              <a:rPr lang="en-US" altLang="en-US"/>
              <a:t>Valuation Issues</a:t>
            </a:r>
          </a:p>
        </p:txBody>
      </p:sp>
    </p:spTree>
  </p:cSld>
  <p:clrMapOvr>
    <a:masterClrMapping/>
  </p:clrMapOvr>
  <p:transition>
    <p:zoom/>
  </p:transition>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body" idx="1"/>
          </p:nvPr>
        </p:nvSpPr>
        <p:spPr/>
        <p:txBody>
          <a:bodyPr/>
          <a:lstStyle/>
          <a:p>
            <a:r>
              <a:rPr lang="en-GB" altLang="en-US">
                <a:cs typeface="Times New Roman" panose="02020603050405020304" pitchFamily="18" charset="0"/>
              </a:rPr>
              <a:t>From the perspective of convenience, it is often easier to estimate equity than the DCF, especially when leverage is changing significantly over time (for example, in project finance and in leveraged buyouts where equity IRR is used).</a:t>
            </a:r>
          </a:p>
          <a:p>
            <a:r>
              <a:rPr lang="en-GB" altLang="en-US">
                <a:cs typeface="Times New Roman" panose="02020603050405020304" pitchFamily="18" charset="0"/>
              </a:rPr>
              <a:t>Equity value measures a real cash flow to owners, rather than an abstraction (free cash flows to the firm exist only on paper).  </a:t>
            </a:r>
          </a:p>
          <a:p>
            <a:r>
              <a:rPr lang="en-GB" altLang="en-US">
                <a:cs typeface="Times New Roman" panose="02020603050405020304" pitchFamily="18" charset="0"/>
              </a:rPr>
              <a:t>Free cash flow is affected to a large extent by capital expenditures which can cause problems. </a:t>
            </a:r>
          </a:p>
          <a:p>
            <a:r>
              <a:rPr lang="en-US" altLang="en-US">
                <a:cs typeface="Times New Roman" panose="02020603050405020304" pitchFamily="18" charset="0"/>
              </a:rPr>
              <a:t>Equity cash fllow brings to light potential cash shortfalls (and the likelihood of bankruptcy) much more directly</a:t>
            </a:r>
            <a:endParaRPr lang="en-GB" altLang="en-US">
              <a:cs typeface="Times New Roman" panose="02020603050405020304" pitchFamily="18" charset="0"/>
            </a:endParaRPr>
          </a:p>
          <a:p>
            <a:pPr>
              <a:buFontTx/>
              <a:buNone/>
            </a:pPr>
            <a:endParaRPr lang="en-US" altLang="en-US"/>
          </a:p>
        </p:txBody>
      </p:sp>
      <p:sp>
        <p:nvSpPr>
          <p:cNvPr id="218115" name="Rectangle 3"/>
          <p:cNvSpPr>
            <a:spLocks noGrp="1" noChangeArrowheads="1"/>
          </p:cNvSpPr>
          <p:nvPr>
            <p:ph type="title"/>
          </p:nvPr>
        </p:nvSpPr>
        <p:spPr/>
        <p:txBody>
          <a:bodyPr/>
          <a:lstStyle/>
          <a:p>
            <a:r>
              <a:rPr lang="en-US" altLang="en-US"/>
              <a:t>Firm versus Equity Valuation</a:t>
            </a:r>
          </a:p>
        </p:txBody>
      </p:sp>
    </p:spTree>
  </p:cSld>
  <p:clrMapOvr>
    <a:masterClrMapping/>
  </p:clrMapOvr>
  <p:transition>
    <p:zoom/>
  </p:transition>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body" idx="1"/>
          </p:nvPr>
        </p:nvSpPr>
        <p:spPr/>
        <p:txBody>
          <a:bodyPr/>
          <a:lstStyle/>
          <a:p>
            <a:r>
              <a:rPr lang="en-GB" altLang="en-US" b="1" i="1">
                <a:cs typeface="Times New Roman" panose="02020603050405020304" pitchFamily="18" charset="0"/>
              </a:rPr>
              <a:t>While there are many who use historical (past) growth as a measure of expected growth, or choose to trust analysts (with their projections), try using fundamentals. </a:t>
            </a:r>
          </a:p>
          <a:p>
            <a:r>
              <a:rPr lang="en-GB" altLang="en-US" b="1" i="1">
                <a:cs typeface="Times New Roman" panose="02020603050405020304" pitchFamily="18" charset="0"/>
              </a:rPr>
              <a:t>Think about the two factors that determine growth - the firm's reinvestment policy and its rate of return. </a:t>
            </a:r>
            <a:br>
              <a:rPr lang="en-GB" altLang="en-US">
                <a:cs typeface="Times New Roman" panose="02020603050405020304" pitchFamily="18" charset="0"/>
              </a:rPr>
            </a:br>
            <a:endParaRPr lang="en-GB" altLang="en-US">
              <a:cs typeface="Times New Roman" panose="02020603050405020304" pitchFamily="18" charset="0"/>
            </a:endParaRPr>
          </a:p>
          <a:p>
            <a:pPr lvl="1"/>
            <a:r>
              <a:rPr lang="en-GB" altLang="en-US">
                <a:cs typeface="Times New Roman" panose="02020603050405020304" pitchFamily="18" charset="0"/>
              </a:rPr>
              <a:t>For expected growth in earnings = Retention Ratio * ROE, where Retention Ratio is 1 – Dividend Payout</a:t>
            </a:r>
          </a:p>
          <a:p>
            <a:pPr lvl="1"/>
            <a:r>
              <a:rPr lang="en-GB" altLang="en-US">
                <a:cs typeface="Times New Roman" panose="02020603050405020304" pitchFamily="18" charset="0"/>
              </a:rPr>
              <a:t>For expected growth in EBIT = Reinvestment Rate * ROC, where reinvestment rate is Cap Exp/Depreciation</a:t>
            </a:r>
            <a:endParaRPr lang="en-US" altLang="en-US"/>
          </a:p>
        </p:txBody>
      </p:sp>
      <p:sp>
        <p:nvSpPr>
          <p:cNvPr id="219139" name="Rectangle 3"/>
          <p:cNvSpPr>
            <a:spLocks noGrp="1" noChangeArrowheads="1"/>
          </p:cNvSpPr>
          <p:nvPr>
            <p:ph type="title"/>
          </p:nvPr>
        </p:nvSpPr>
        <p:spPr/>
        <p:txBody>
          <a:bodyPr/>
          <a:lstStyle/>
          <a:p>
            <a:r>
              <a:rPr lang="en-US" altLang="en-US"/>
              <a:t>Measurement of Expected Growth Rate</a:t>
            </a:r>
          </a:p>
        </p:txBody>
      </p:sp>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en-US"/>
              <a:t>Challenging/Complex Issues in DCF Modelling and Analysis</a:t>
            </a:r>
          </a:p>
        </p:txBody>
      </p:sp>
      <p:sp>
        <p:nvSpPr>
          <p:cNvPr id="5123" name="Content Placeholder 2"/>
          <p:cNvSpPr>
            <a:spLocks noGrp="1"/>
          </p:cNvSpPr>
          <p:nvPr>
            <p:ph idx="1"/>
          </p:nvPr>
        </p:nvSpPr>
        <p:spPr>
          <a:xfrm>
            <a:off x="762000" y="1066800"/>
            <a:ext cx="7239000" cy="4953000"/>
          </a:xfrm>
        </p:spPr>
        <p:txBody>
          <a:bodyPr/>
          <a:lstStyle/>
          <a:p>
            <a:pPr>
              <a:buSzPts val="2000"/>
            </a:pPr>
            <a:r>
              <a:rPr lang="en-US" altLang="en-US" sz="1600">
                <a:solidFill>
                  <a:srgbClr val="000000"/>
                </a:solidFill>
              </a:rPr>
              <a:t>Alternative Terminal Value</a:t>
            </a:r>
          </a:p>
          <a:p>
            <a:pPr lvl="1">
              <a:buSzPts val="2000"/>
            </a:pPr>
            <a:r>
              <a:rPr lang="en-US" altLang="en-US" sz="1400">
                <a:solidFill>
                  <a:srgbClr val="000000"/>
                </a:solidFill>
              </a:rPr>
              <a:t>Problems with EV/EBITDA, Growth, and Value Driver Method</a:t>
            </a:r>
          </a:p>
          <a:p>
            <a:pPr lvl="1">
              <a:buSzPts val="2000"/>
            </a:pPr>
            <a:r>
              <a:rPr lang="en-US" altLang="en-US" sz="1400">
                <a:solidFill>
                  <a:srgbClr val="000000"/>
                </a:solidFill>
              </a:rPr>
              <a:t>Explicit ROIC, Transition Growth and Cost of Capital Changes</a:t>
            </a:r>
          </a:p>
          <a:p>
            <a:pPr>
              <a:buSzPts val="2000"/>
            </a:pPr>
            <a:r>
              <a:rPr lang="en-US" altLang="en-US" sz="1600">
                <a:solidFill>
                  <a:srgbClr val="000000"/>
                </a:solidFill>
              </a:rPr>
              <a:t>Stable Period Adjustments</a:t>
            </a:r>
          </a:p>
          <a:p>
            <a:pPr lvl="1">
              <a:buSzPts val="2000"/>
            </a:pPr>
            <a:r>
              <a:rPr lang="en-US" altLang="en-US" sz="1400">
                <a:solidFill>
                  <a:srgbClr val="000000"/>
                </a:solidFill>
              </a:rPr>
              <a:t>Capital Expenditures/Depreciation</a:t>
            </a:r>
          </a:p>
          <a:p>
            <a:pPr lvl="1">
              <a:buSzPts val="2000"/>
            </a:pPr>
            <a:r>
              <a:rPr lang="en-US" altLang="en-US" sz="1400">
                <a:solidFill>
                  <a:srgbClr val="000000"/>
                </a:solidFill>
              </a:rPr>
              <a:t>Deferred Tax/Capital Expenditures and Treatment of Deferred Tax</a:t>
            </a:r>
          </a:p>
          <a:p>
            <a:pPr lvl="1">
              <a:buSzPts val="2000"/>
            </a:pPr>
            <a:r>
              <a:rPr lang="en-US" altLang="en-US" sz="1400">
                <a:solidFill>
                  <a:srgbClr val="000000"/>
                </a:solidFill>
              </a:rPr>
              <a:t>Working Capital</a:t>
            </a:r>
            <a:endParaRPr lang="en-US" altLang="en-US" sz="1600">
              <a:solidFill>
                <a:srgbClr val="000000"/>
              </a:solidFill>
            </a:endParaRPr>
          </a:p>
          <a:p>
            <a:pPr>
              <a:buSzPts val="2000"/>
            </a:pPr>
            <a:r>
              <a:rPr lang="en-US" altLang="en-US" sz="1600">
                <a:solidFill>
                  <a:srgbClr val="000000"/>
                </a:solidFill>
              </a:rPr>
              <a:t>Bridge Between Equity Capital and Enterprise Value</a:t>
            </a:r>
          </a:p>
          <a:p>
            <a:pPr lvl="1">
              <a:buSzPts val="2000"/>
            </a:pPr>
            <a:r>
              <a:rPr lang="en-US" altLang="en-US" sz="1400">
                <a:solidFill>
                  <a:srgbClr val="000000"/>
                </a:solidFill>
              </a:rPr>
              <a:t>Inclusion and Exclusion of Elements</a:t>
            </a:r>
          </a:p>
          <a:p>
            <a:pPr lvl="1">
              <a:buSzPts val="2000"/>
            </a:pPr>
            <a:r>
              <a:rPr lang="en-US" altLang="en-US" sz="1400">
                <a:solidFill>
                  <a:srgbClr val="000000"/>
                </a:solidFill>
              </a:rPr>
              <a:t>Market Value of Debt and Investments</a:t>
            </a:r>
          </a:p>
          <a:p>
            <a:pPr lvl="1">
              <a:buSzPts val="2000"/>
            </a:pPr>
            <a:r>
              <a:rPr lang="en-US" altLang="en-US" sz="1400">
                <a:solidFill>
                  <a:srgbClr val="000000"/>
                </a:solidFill>
              </a:rPr>
              <a:t>Adjustments to Weighted Cost of Capital</a:t>
            </a:r>
          </a:p>
          <a:p>
            <a:pPr lvl="1">
              <a:buSzPts val="2000"/>
            </a:pPr>
            <a:r>
              <a:rPr lang="en-US" altLang="en-US" sz="1400">
                <a:solidFill>
                  <a:srgbClr val="000000"/>
                </a:solidFill>
              </a:rPr>
              <a:t>Consistent Calculation of Return on Invested Capital</a:t>
            </a:r>
          </a:p>
          <a:p>
            <a:pPr lvl="1">
              <a:buSzPts val="2000"/>
            </a:pPr>
            <a:r>
              <a:rPr lang="en-US" altLang="en-US" sz="1400">
                <a:solidFill>
                  <a:srgbClr val="000000"/>
                </a:solidFill>
              </a:rPr>
              <a:t>Derivative Assets and Liabilities and ACOI</a:t>
            </a:r>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a:t>Problems with CAPM</a:t>
            </a:r>
          </a:p>
        </p:txBody>
      </p:sp>
      <p:sp>
        <p:nvSpPr>
          <p:cNvPr id="23555" name="Content Placeholder 2"/>
          <p:cNvSpPr>
            <a:spLocks noGrp="1"/>
          </p:cNvSpPr>
          <p:nvPr>
            <p:ph idx="1"/>
          </p:nvPr>
        </p:nvSpPr>
        <p:spPr/>
        <p:txBody>
          <a:bodyPr/>
          <a:lstStyle/>
          <a:p>
            <a:r>
              <a:rPr lang="en-US" altLang="en-US"/>
              <a:t>Ke = Rf + Beta x EMRP</a:t>
            </a:r>
          </a:p>
          <a:p>
            <a:endParaRPr lang="en-US" altLang="en-US"/>
          </a:p>
          <a:p>
            <a:r>
              <a:rPr lang="en-US" altLang="en-US"/>
              <a:t>Difficulty in establishing Rf</a:t>
            </a:r>
          </a:p>
          <a:p>
            <a:r>
              <a:rPr lang="en-US" altLang="en-US"/>
              <a:t>Can’t find Betas</a:t>
            </a:r>
          </a:p>
          <a:p>
            <a:r>
              <a:rPr lang="en-US" altLang="en-US"/>
              <a:t>Betas performed horribly during financial crisis</a:t>
            </a:r>
          </a:p>
          <a:p>
            <a:r>
              <a:rPr lang="en-US" altLang="en-US"/>
              <a:t>EPRM cannot be measured and changes with perceptions over time</a:t>
            </a:r>
          </a:p>
          <a:p>
            <a:endParaRPr lang="en-US" altLang="en-US"/>
          </a:p>
        </p:txBody>
      </p:sp>
    </p:spTree>
  </p:cSld>
  <p:clrMapOvr>
    <a:masterClrMapping/>
  </p:clrMapOvr>
  <p:transition>
    <p:zoom/>
  </p:transition>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body" idx="1"/>
          </p:nvPr>
        </p:nvSpPr>
        <p:spPr/>
        <p:txBody>
          <a:bodyPr/>
          <a:lstStyle/>
          <a:p>
            <a:r>
              <a:rPr lang="en-GB" altLang="en-US" b="1" i="1">
                <a:cs typeface="Times New Roman" panose="02020603050405020304" pitchFamily="18" charset="0"/>
              </a:rPr>
              <a:t>Terminal value refers to the value of the firm (or equity) at the end of the high growth period. Estimate terminal value, with DCF, by assuming a stable growth rate that the firm can sustain forever. If we make this assumption, the terminal value becomes:</a:t>
            </a:r>
            <a:br>
              <a:rPr lang="en-GB" altLang="en-US" b="1" i="1">
                <a:cs typeface="Times New Roman" panose="02020603050405020304" pitchFamily="18" charset="0"/>
              </a:rPr>
            </a:br>
            <a:endParaRPr lang="en-GB" altLang="en-US" b="1" i="1">
              <a:cs typeface="Times New Roman" panose="02020603050405020304" pitchFamily="18" charset="0"/>
            </a:endParaRPr>
          </a:p>
          <a:p>
            <a:r>
              <a:rPr lang="en-GB" altLang="en-US">
                <a:cs typeface="Times New Roman" panose="02020603050405020304" pitchFamily="18" charset="0"/>
              </a:rPr>
              <a:t>Terminal Value in year n = Cash Flow in year</a:t>
            </a:r>
            <a:r>
              <a:rPr lang="en-GB" altLang="en-US" baseline="-25000">
                <a:cs typeface="Times New Roman" panose="02020603050405020304" pitchFamily="18" charset="0"/>
              </a:rPr>
              <a:t> n+1</a:t>
            </a:r>
            <a:r>
              <a:rPr lang="en-GB" altLang="en-US">
                <a:cs typeface="Times New Roman" panose="02020603050405020304" pitchFamily="18" charset="0"/>
              </a:rPr>
              <a:t> / (r - g) </a:t>
            </a:r>
            <a:br>
              <a:rPr lang="en-GB" altLang="en-US">
                <a:cs typeface="Times New Roman" panose="02020603050405020304" pitchFamily="18" charset="0"/>
              </a:rPr>
            </a:br>
            <a:endParaRPr lang="en-GB" altLang="en-US">
              <a:cs typeface="Times New Roman" panose="02020603050405020304" pitchFamily="18" charset="0"/>
            </a:endParaRPr>
          </a:p>
          <a:p>
            <a:r>
              <a:rPr lang="en-GB" altLang="en-US" b="1" i="1">
                <a:cs typeface="Times New Roman" panose="02020603050405020304" pitchFamily="18" charset="0"/>
              </a:rPr>
              <a:t>This approach requires the assumption that growth is constant forever, and that the cost of capital will not change over time. </a:t>
            </a:r>
          </a:p>
          <a:p>
            <a:endParaRPr lang="en-US" altLang="en-US"/>
          </a:p>
        </p:txBody>
      </p:sp>
      <p:sp>
        <p:nvSpPr>
          <p:cNvPr id="220163" name="Rectangle 3"/>
          <p:cNvSpPr>
            <a:spLocks noGrp="1" noChangeArrowheads="1"/>
          </p:cNvSpPr>
          <p:nvPr>
            <p:ph type="title"/>
          </p:nvPr>
        </p:nvSpPr>
        <p:spPr/>
        <p:txBody>
          <a:bodyPr/>
          <a:lstStyle/>
          <a:p>
            <a:r>
              <a:rPr lang="en-US" altLang="en-US"/>
              <a:t>Estimation of Terminal Value</a:t>
            </a:r>
          </a:p>
        </p:txBody>
      </p:sp>
    </p:spTree>
  </p:cSld>
  <p:clrMapOvr>
    <a:masterClrMapping/>
  </p:clrMapOvr>
  <p:transition>
    <p:zoom/>
  </p:transition>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body" idx="1"/>
          </p:nvPr>
        </p:nvSpPr>
        <p:spPr/>
        <p:txBody>
          <a:bodyPr/>
          <a:lstStyle/>
          <a:p>
            <a:r>
              <a:rPr lang="en-GB" altLang="en-US" b="1" i="1">
                <a:cs typeface="Times New Roman" panose="02020603050405020304" pitchFamily="18" charset="0"/>
              </a:rPr>
              <a:t>In some discounted cash flow valuations, the terminal value is estimated using a multiple, usually of earnings. In an equity valuation model, the exit multiple may be the PE ratio. In firm valuation models, the exit multiple is often of EBIT or EBITDA. </a:t>
            </a:r>
          </a:p>
          <a:p>
            <a:r>
              <a:rPr lang="en-GB" altLang="en-US" b="1" i="1">
                <a:cs typeface="Times New Roman" panose="02020603050405020304" pitchFamily="18" charset="0"/>
              </a:rPr>
              <a:t>Analysts who use these multiples argue that it saves them from the dangers of having to assume a stable growth rate and that it ties in much more closely with their objective of selling the firm or equity to someone else at the end of the estimation period. </a:t>
            </a:r>
          </a:p>
          <a:p>
            <a:r>
              <a:rPr lang="en-GB" altLang="en-US" b="1" i="1">
                <a:cs typeface="Times New Roman" panose="02020603050405020304" pitchFamily="18" charset="0"/>
              </a:rPr>
              <a:t>Problems arise if the PE assumes a higher growth than is sustainable after the holding period.</a:t>
            </a:r>
            <a:br>
              <a:rPr lang="en-GB" altLang="en-US" b="1" i="1">
                <a:cs typeface="Times New Roman" panose="02020603050405020304" pitchFamily="18" charset="0"/>
              </a:rPr>
            </a:br>
            <a:endParaRPr lang="en-US" altLang="en-US"/>
          </a:p>
        </p:txBody>
      </p:sp>
      <p:sp>
        <p:nvSpPr>
          <p:cNvPr id="221187" name="Rectangle 3"/>
          <p:cNvSpPr>
            <a:spLocks noGrp="1" noChangeArrowheads="1"/>
          </p:cNvSpPr>
          <p:nvPr>
            <p:ph type="title"/>
          </p:nvPr>
        </p:nvSpPr>
        <p:spPr/>
        <p:txBody>
          <a:bodyPr/>
          <a:lstStyle/>
          <a:p>
            <a:r>
              <a:rPr lang="en-US" altLang="en-US"/>
              <a:t>Exit multiple in DCF valuation</a:t>
            </a:r>
          </a:p>
        </p:txBody>
      </p:sp>
    </p:spTree>
  </p:cSld>
  <p:clrMapOvr>
    <a:masterClrMapping/>
  </p:clrMapOvr>
  <p:transition>
    <p:zoom/>
  </p:transition>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body" idx="1"/>
          </p:nvPr>
        </p:nvSpPr>
        <p:spPr/>
        <p:txBody>
          <a:bodyPr/>
          <a:lstStyle/>
          <a:p>
            <a:r>
              <a:rPr lang="en-GB" altLang="en-US" b="1" i="1">
                <a:cs typeface="Times New Roman" panose="02020603050405020304" pitchFamily="18" charset="0"/>
              </a:rPr>
              <a:t>On the contrary, exit multiples may introduce relative valuation into discounted cash flow valuation, and that you create a hybrid, which is neither DCF nor relative valuation. These exit multiples use the biggest single assumption made in these valuation models. </a:t>
            </a:r>
          </a:p>
          <a:p>
            <a:r>
              <a:rPr lang="en-GB" altLang="en-US" b="1" i="1">
                <a:cs typeface="Times New Roman" panose="02020603050405020304" pitchFamily="18" charset="0"/>
              </a:rPr>
              <a:t>It seems foolish to assume that current multiples will remain constant as the industry matures and changes and that investors will continue to pay high multiples, even if the fundamentals do not justify them.  If there is stable growth, the P/E multiple in the terminal value should be lower.</a:t>
            </a:r>
          </a:p>
          <a:p>
            <a:endParaRPr lang="en-US" altLang="en-US"/>
          </a:p>
        </p:txBody>
      </p:sp>
      <p:sp>
        <p:nvSpPr>
          <p:cNvPr id="222211" name="Rectangle 3"/>
          <p:cNvSpPr>
            <a:spLocks noGrp="1" noChangeArrowheads="1"/>
          </p:cNvSpPr>
          <p:nvPr>
            <p:ph type="title"/>
          </p:nvPr>
        </p:nvSpPr>
        <p:spPr/>
        <p:txBody>
          <a:bodyPr/>
          <a:lstStyle/>
          <a:p>
            <a:r>
              <a:rPr lang="en-US" altLang="en-US"/>
              <a:t>Exit multiples and DCF valuation</a:t>
            </a:r>
          </a:p>
        </p:txBody>
      </p:sp>
    </p:spTree>
  </p:cSld>
  <p:clrMapOvr>
    <a:masterClrMapping/>
  </p:clrMapOvr>
  <p:transition>
    <p:zoom/>
  </p:transition>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body" idx="1"/>
          </p:nvPr>
        </p:nvSpPr>
        <p:spPr/>
        <p:txBody>
          <a:bodyPr/>
          <a:lstStyle/>
          <a:p>
            <a:r>
              <a:rPr lang="en-GB" altLang="en-US" b="1" i="1">
                <a:cs typeface="Times New Roman" panose="02020603050405020304" pitchFamily="18" charset="0"/>
              </a:rPr>
              <a:t>There are a number of reasons why a firm might have negative earnings, and the response will vary depending upon the reason:</a:t>
            </a:r>
            <a:br>
              <a:rPr lang="en-GB" altLang="en-US" b="1" i="1">
                <a:cs typeface="Times New Roman" panose="02020603050405020304" pitchFamily="18" charset="0"/>
              </a:rPr>
            </a:br>
            <a:r>
              <a:rPr lang="en-GB" altLang="en-US" b="1" i="1">
                <a:cs typeface="Times New Roman" panose="02020603050405020304" pitchFamily="18" charset="0"/>
              </a:rPr>
              <a:t>- If the earnings of a cyclical firm are depressed due to a recession, the best response is to normalize earnings by taking the average earnings over a entire business cycle.</a:t>
            </a:r>
            <a:r>
              <a:rPr lang="en-GB" altLang="en-US">
                <a:cs typeface="Times New Roman" panose="02020603050405020304" pitchFamily="18" charset="0"/>
              </a:rPr>
              <a:t> </a:t>
            </a:r>
          </a:p>
          <a:p>
            <a:pPr lvl="1"/>
            <a:r>
              <a:rPr lang="en-GB" altLang="en-US">
                <a:cs typeface="Times New Roman" panose="02020603050405020304" pitchFamily="18" charset="0"/>
              </a:rPr>
              <a:t>- Normalized Net Income = Average ROE * Current Book Value of Equity</a:t>
            </a:r>
            <a:br>
              <a:rPr lang="en-GB" altLang="en-US">
                <a:cs typeface="Times New Roman" panose="02020603050405020304" pitchFamily="18" charset="0"/>
              </a:rPr>
            </a:br>
            <a:r>
              <a:rPr lang="en-GB" altLang="en-US">
                <a:cs typeface="Times New Roman" panose="02020603050405020304" pitchFamily="18" charset="0"/>
              </a:rPr>
              <a:t>- Normalized after-tax Operating Income = Average ROC * Current Book Value of Assets</a:t>
            </a:r>
            <a:br>
              <a:rPr lang="en-GB" altLang="en-US">
                <a:cs typeface="Times New Roman" panose="02020603050405020304" pitchFamily="18" charset="0"/>
              </a:rPr>
            </a:br>
            <a:r>
              <a:rPr lang="en-GB" altLang="en-US">
                <a:cs typeface="Times New Roman" panose="02020603050405020304" pitchFamily="18" charset="0"/>
              </a:rPr>
              <a:t>- </a:t>
            </a:r>
            <a:r>
              <a:rPr lang="en-GB" altLang="en-US" b="1" i="1">
                <a:cs typeface="Times New Roman" panose="02020603050405020304" pitchFamily="18" charset="0"/>
              </a:rPr>
              <a:t>Once earnings are normalized, the growth rate used should be consistent with the normalized earnings, and should reflect the real growth potential of the firm rather than the cyclical effects.</a:t>
            </a:r>
            <a:endParaRPr lang="en-US" altLang="en-US"/>
          </a:p>
        </p:txBody>
      </p:sp>
      <p:sp>
        <p:nvSpPr>
          <p:cNvPr id="223235" name="Rectangle 3"/>
          <p:cNvSpPr>
            <a:spLocks noGrp="1" noChangeArrowheads="1"/>
          </p:cNvSpPr>
          <p:nvPr>
            <p:ph type="title"/>
          </p:nvPr>
        </p:nvSpPr>
        <p:spPr/>
        <p:txBody>
          <a:bodyPr/>
          <a:lstStyle/>
          <a:p>
            <a:r>
              <a:rPr lang="en-US" altLang="en-US"/>
              <a:t>Valuation of Firms that are Losing Money</a:t>
            </a:r>
            <a:br>
              <a:rPr lang="en-US" altLang="en-US"/>
            </a:br>
            <a:endParaRPr lang="en-US" altLang="en-US"/>
          </a:p>
        </p:txBody>
      </p:sp>
    </p:spTree>
  </p:cSld>
  <p:clrMapOvr>
    <a:masterClrMapping/>
  </p:clrMapOvr>
  <p:transition>
    <p:zoom/>
  </p:transition>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body" idx="1"/>
          </p:nvPr>
        </p:nvSpPr>
        <p:spPr/>
        <p:txBody>
          <a:bodyPr/>
          <a:lstStyle/>
          <a:p>
            <a:r>
              <a:rPr lang="en-GB" altLang="en-US" b="1" i="1">
                <a:cs typeface="Times New Roman" panose="02020603050405020304" pitchFamily="18" charset="0"/>
              </a:rPr>
              <a:t>- If the earnings of a firm are depressed due to a one-time charge, the best response is to estimate the earnings without the one-time charge and value the firm based upon these earnings. </a:t>
            </a:r>
            <a:br>
              <a:rPr lang="en-GB" altLang="en-US" b="1" i="1">
                <a:cs typeface="Times New Roman" panose="02020603050405020304" pitchFamily="18" charset="0"/>
              </a:rPr>
            </a:br>
            <a:r>
              <a:rPr lang="en-GB" altLang="en-US" b="1" i="1">
                <a:cs typeface="Times New Roman" panose="02020603050405020304" pitchFamily="18" charset="0"/>
              </a:rPr>
              <a:t>- If the earnings of a firm are depressed due to poor quality  management, the average return on equity or capital for the industry can be used to estimate normalized earnings for the firm. The implicit assumption is that the firm will recover back to industry averages, once management has been removed.</a:t>
            </a:r>
            <a:br>
              <a:rPr lang="en-GB" altLang="en-US" b="1" i="1">
                <a:cs typeface="Times New Roman" panose="02020603050405020304" pitchFamily="18" charset="0"/>
              </a:rPr>
            </a:br>
            <a:r>
              <a:rPr lang="en-GB" altLang="en-US">
                <a:cs typeface="Times New Roman" panose="02020603050405020304" pitchFamily="18" charset="0"/>
              </a:rPr>
              <a:t>- Normalized Net Income = Industry-average ROE * Current Book Value of Equity</a:t>
            </a:r>
            <a:br>
              <a:rPr lang="en-GB" altLang="en-US">
                <a:cs typeface="Times New Roman" panose="02020603050405020304" pitchFamily="18" charset="0"/>
              </a:rPr>
            </a:br>
            <a:r>
              <a:rPr lang="en-GB" altLang="en-US">
                <a:cs typeface="Times New Roman" panose="02020603050405020304" pitchFamily="18" charset="0"/>
              </a:rPr>
              <a:t>- Normalized after-tax Operating Income = Industry-average ROC * Current Book Value of Assets</a:t>
            </a:r>
            <a:br>
              <a:rPr lang="en-GB" altLang="en-US">
                <a:cs typeface="Times New Roman" panose="02020603050405020304" pitchFamily="18" charset="0"/>
              </a:rPr>
            </a:br>
            <a:endParaRPr lang="en-US" altLang="en-US"/>
          </a:p>
        </p:txBody>
      </p:sp>
      <p:sp>
        <p:nvSpPr>
          <p:cNvPr id="224259" name="Rectangle 3"/>
          <p:cNvSpPr>
            <a:spLocks noGrp="1" noChangeArrowheads="1"/>
          </p:cNvSpPr>
          <p:nvPr>
            <p:ph type="title"/>
          </p:nvPr>
        </p:nvSpPr>
        <p:spPr/>
        <p:txBody>
          <a:bodyPr/>
          <a:lstStyle/>
          <a:p>
            <a:r>
              <a:rPr lang="en-US" altLang="en-US"/>
              <a:t>Valuation of a firm that is Losing Money</a:t>
            </a:r>
          </a:p>
        </p:txBody>
      </p:sp>
    </p:spTree>
  </p:cSld>
  <p:clrMapOvr>
    <a:masterClrMapping/>
  </p:clrMapOvr>
  <p:transition>
    <p:zoom/>
  </p:transition>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body" idx="1"/>
          </p:nvPr>
        </p:nvSpPr>
        <p:spPr/>
        <p:txBody>
          <a:bodyPr/>
          <a:lstStyle/>
          <a:p>
            <a:pPr>
              <a:lnSpc>
                <a:spcPct val="90000"/>
              </a:lnSpc>
            </a:pPr>
            <a:r>
              <a:rPr lang="en-GB" altLang="en-US" b="1" i="1">
                <a:cs typeface="Times New Roman" panose="02020603050405020304" pitchFamily="18" charset="0"/>
              </a:rPr>
              <a:t>- If the negative earnings over time have caused the book value to decline significantly over time, use the average operating or profit margins for the industry in conjunction with revenues to arrive at normalized earnings. Thus, a firm with negative operating income today could be assumed to converge on the normalized earnings five years from now. - If the earnings of a firm are depressed or negative because it operates in a sector which is in its early stages of its life cycle, the discounted cash flow valuation will be driven by the perception of what the operating margins and returns on equity (capital) will be when the sector matures. </a:t>
            </a:r>
          </a:p>
          <a:p>
            <a:pPr>
              <a:lnSpc>
                <a:spcPct val="90000"/>
              </a:lnSpc>
            </a:pPr>
            <a:r>
              <a:rPr lang="en-GB" altLang="en-US" b="1" i="1">
                <a:cs typeface="Times New Roman" panose="02020603050405020304" pitchFamily="18" charset="0"/>
              </a:rPr>
              <a:t>- If the equity earnings are depressed due to high leverage, the best solution is to value the firm rather than just the equity, factoring in the reduction in leverage over time. </a:t>
            </a:r>
            <a:endParaRPr lang="en-GB" altLang="en-US" b="1" i="1"/>
          </a:p>
          <a:p>
            <a:pPr>
              <a:lnSpc>
                <a:spcPct val="90000"/>
              </a:lnSpc>
            </a:pPr>
            <a:endParaRPr lang="en-US" altLang="en-US"/>
          </a:p>
        </p:txBody>
      </p:sp>
      <p:sp>
        <p:nvSpPr>
          <p:cNvPr id="225283" name="Rectangle 3"/>
          <p:cNvSpPr>
            <a:spLocks noGrp="1" noChangeArrowheads="1"/>
          </p:cNvSpPr>
          <p:nvPr>
            <p:ph type="title"/>
          </p:nvPr>
        </p:nvSpPr>
        <p:spPr/>
        <p:txBody>
          <a:bodyPr/>
          <a:lstStyle/>
          <a:p>
            <a:r>
              <a:rPr lang="en-US" altLang="en-US"/>
              <a:t>Valuation of a firm that is losing money</a:t>
            </a:r>
            <a:br>
              <a:rPr lang="en-US" altLang="en-US"/>
            </a:br>
            <a:endParaRPr lang="en-US" altLang="en-US"/>
          </a:p>
        </p:txBody>
      </p:sp>
    </p:spTree>
  </p:cSld>
  <p:clrMapOvr>
    <a:masterClrMapping/>
  </p:clrMapOvr>
  <p:transition>
    <p:zoom/>
  </p:transition>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body" idx="1"/>
          </p:nvPr>
        </p:nvSpPr>
        <p:spPr/>
        <p:txBody>
          <a:bodyPr/>
          <a:lstStyle/>
          <a:p>
            <a:r>
              <a:rPr lang="en-GB" altLang="en-US" b="1" i="1">
                <a:cs typeface="Times New Roman" panose="02020603050405020304" pitchFamily="18" charset="0"/>
              </a:rPr>
              <a:t>The valuation of a private firm is more difficult than stock in a publicly traded firm. In particular,</a:t>
            </a:r>
          </a:p>
          <a:p>
            <a:pPr lvl="1"/>
            <a:r>
              <a:rPr lang="en-GB" altLang="en-US" b="1" i="1">
                <a:cs typeface="Times New Roman" panose="02020603050405020304" pitchFamily="18" charset="0"/>
              </a:rPr>
              <a:t>A. The information available on private firms will be sketchier than the information available on publicly traded firms.</a:t>
            </a:r>
          </a:p>
          <a:p>
            <a:pPr lvl="1"/>
            <a:r>
              <a:rPr lang="en-GB" altLang="en-US" b="1" i="1">
                <a:cs typeface="Times New Roman" panose="02020603050405020304" pitchFamily="18" charset="0"/>
              </a:rPr>
              <a:t>B. Past financial statements, even when available, might not reflect the true earnings potential of the firm. Many private businesses understate earnings to reduce their tax liabilities, and the expenses at many private businesses often reflect the blurring of lines between private and business expenses.</a:t>
            </a:r>
            <a:br>
              <a:rPr lang="en-GB" altLang="en-US" b="1" i="1">
                <a:cs typeface="Times New Roman" panose="02020603050405020304" pitchFamily="18" charset="0"/>
              </a:rPr>
            </a:br>
            <a:endParaRPr lang="en-GB" altLang="en-US" b="1" i="1">
              <a:cs typeface="Times New Roman" panose="02020603050405020304" pitchFamily="18" charset="0"/>
            </a:endParaRPr>
          </a:p>
          <a:p>
            <a:endParaRPr lang="en-US" altLang="en-US"/>
          </a:p>
        </p:txBody>
      </p:sp>
      <p:sp>
        <p:nvSpPr>
          <p:cNvPr id="226307" name="Rectangle 3"/>
          <p:cNvSpPr>
            <a:spLocks noGrp="1" noChangeArrowheads="1"/>
          </p:cNvSpPr>
          <p:nvPr>
            <p:ph type="title"/>
          </p:nvPr>
        </p:nvSpPr>
        <p:spPr/>
        <p:txBody>
          <a:bodyPr/>
          <a:lstStyle/>
          <a:p>
            <a:r>
              <a:rPr lang="en-US" altLang="en-US"/>
              <a:t>Valuation of a private firms </a:t>
            </a:r>
            <a:br>
              <a:rPr lang="en-US" altLang="en-US"/>
            </a:br>
            <a:endParaRPr lang="en-US" altLang="en-US"/>
          </a:p>
        </p:txBody>
      </p:sp>
    </p:spTree>
  </p:cSld>
  <p:clrMapOvr>
    <a:masterClrMapping/>
  </p:clrMapOvr>
  <p:transition>
    <p:zoom/>
  </p:transition>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body" idx="1"/>
          </p:nvPr>
        </p:nvSpPr>
        <p:spPr/>
        <p:txBody>
          <a:bodyPr/>
          <a:lstStyle/>
          <a:p>
            <a:r>
              <a:rPr lang="en-GB" altLang="en-US" b="1" i="1">
                <a:cs typeface="Times New Roman" panose="02020603050405020304" pitchFamily="18" charset="0"/>
              </a:rPr>
              <a:t>C. The owners of many private businesses are taxed on the salary they make and the dividends they take out of the business; often do not try to distinguish between the two.</a:t>
            </a:r>
            <a:br>
              <a:rPr lang="en-GB" altLang="en-US" b="1" i="1">
                <a:cs typeface="Times New Roman" panose="02020603050405020304" pitchFamily="18" charset="0"/>
              </a:rPr>
            </a:br>
            <a:r>
              <a:rPr lang="en-GB" altLang="en-US" b="1" i="1">
                <a:cs typeface="Times New Roman" panose="02020603050405020304" pitchFamily="18" charset="0"/>
              </a:rPr>
              <a:t>The limited availability of information does make the estimation of cash flows impossible; past financial statements might need to be restated to make them reflect the true earnings of the firm. Once the cash flows are estimated, the choice of a discount rate might be affected by the identity of the potential buyer of the business. If the potential buyer of the business is a publicly traded firm, the valuation should be done using the discount rates based upon market risk</a:t>
            </a:r>
            <a:endParaRPr lang="en-US" altLang="en-US" b="1" i="1">
              <a:cs typeface="Times New Roman" panose="02020603050405020304" pitchFamily="18" charset="0"/>
            </a:endParaRPr>
          </a:p>
        </p:txBody>
      </p:sp>
      <p:sp>
        <p:nvSpPr>
          <p:cNvPr id="227331" name="Rectangle 3"/>
          <p:cNvSpPr>
            <a:spLocks noGrp="1" noChangeArrowheads="1"/>
          </p:cNvSpPr>
          <p:nvPr>
            <p:ph type="title"/>
          </p:nvPr>
        </p:nvSpPr>
        <p:spPr/>
        <p:txBody>
          <a:bodyPr/>
          <a:lstStyle/>
          <a:p>
            <a:r>
              <a:rPr lang="en-US" altLang="en-US"/>
              <a:t>Valuation of a private firm</a:t>
            </a:r>
            <a:br>
              <a:rPr lang="en-US" altLang="en-US"/>
            </a:br>
            <a:endParaRPr lang="en-US" altLang="en-US"/>
          </a:p>
        </p:txBody>
      </p:sp>
    </p:spTree>
  </p:cSld>
  <p:clrMapOvr>
    <a:masterClrMapping/>
  </p:clrMapOvr>
  <p:transition>
    <p:zoom/>
  </p:transition>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5"/>
          <p:cNvSpPr>
            <a:spLocks noGrp="1" noChangeArrowheads="1"/>
          </p:cNvSpPr>
          <p:nvPr>
            <p:ph type="title"/>
          </p:nvPr>
        </p:nvSpPr>
        <p:spPr/>
        <p:txBody>
          <a:bodyPr/>
          <a:lstStyle/>
          <a:p>
            <a:r>
              <a:rPr lang="en-US" altLang="en-US"/>
              <a:t>EPS Measures – Establishing a reliable starting point</a:t>
            </a:r>
          </a:p>
        </p:txBody>
      </p:sp>
      <p:sp>
        <p:nvSpPr>
          <p:cNvPr id="228355" name="Rectangle 6"/>
          <p:cNvSpPr>
            <a:spLocks noGrp="1" noChangeArrowheads="1"/>
          </p:cNvSpPr>
          <p:nvPr>
            <p:ph type="body" idx="1"/>
          </p:nvPr>
        </p:nvSpPr>
        <p:spPr/>
        <p:txBody>
          <a:bodyPr/>
          <a:lstStyle/>
          <a:p>
            <a:r>
              <a:rPr lang="en-US" altLang="en-US"/>
              <a:t>Reported EPS – EPS reported by the company using generally accepted accounting principles. Therefore includes earnings from recurring and non-recurring items</a:t>
            </a:r>
          </a:p>
          <a:p>
            <a:r>
              <a:rPr lang="en-US" altLang="en-US"/>
              <a:t>Recurring EPS – Reported EPS adjusted to exclude non-recurring items</a:t>
            </a:r>
          </a:p>
          <a:p>
            <a:r>
              <a:rPr lang="en-US" altLang="en-US"/>
              <a:t>Fully diluted EPS – EPS adjusted to reflect dilution to existing shareholders as a result of future increases in equity shares</a:t>
            </a:r>
          </a:p>
          <a:p>
            <a:endParaRPr lang="en-US" altLang="en-US"/>
          </a:p>
          <a:p>
            <a:endParaRPr lang="en-US" altLang="en-US"/>
          </a:p>
        </p:txBody>
      </p:sp>
    </p:spTree>
  </p:cSld>
  <p:clrMapOvr>
    <a:masterClrMapping/>
  </p:clrMapOvr>
  <p:transition>
    <p:cover/>
  </p:transition>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noFill/>
        </p:spPr>
        <p:txBody>
          <a:bodyPr anchor="ctr"/>
          <a:lstStyle/>
          <a:p>
            <a:r>
              <a:rPr lang="en-US" altLang="en-US"/>
              <a:t>EPS adjustments</a:t>
            </a:r>
          </a:p>
        </p:txBody>
      </p:sp>
      <p:graphicFrame>
        <p:nvGraphicFramePr>
          <p:cNvPr id="230403" name="Object 3"/>
          <p:cNvGraphicFramePr>
            <a:graphicFrameLocks noChangeAspect="1"/>
          </p:cNvGraphicFramePr>
          <p:nvPr/>
        </p:nvGraphicFramePr>
        <p:xfrm>
          <a:off x="609600" y="1600200"/>
          <a:ext cx="7689850" cy="2809875"/>
        </p:xfrm>
        <a:graphic>
          <a:graphicData uri="http://schemas.openxmlformats.org/presentationml/2006/ole">
            <mc:AlternateContent xmlns:mc="http://schemas.openxmlformats.org/markup-compatibility/2006">
              <mc:Choice xmlns:v="urn:schemas-microsoft-com:vml" Requires="v">
                <p:oleObj spid="_x0000_s230409" name="Document" r:id="rId4" imgW="5532120" imgH="2029968" progId="Word.Document.8">
                  <p:embed/>
                </p:oleObj>
              </mc:Choice>
              <mc:Fallback>
                <p:oleObj name="Document" r:id="rId4" imgW="5532120" imgH="2029968" progId="Word.Documen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r="28595" b="10579"/>
                      <a:stretch>
                        <a:fillRect/>
                      </a:stretch>
                    </p:blipFill>
                    <p:spPr bwMode="auto">
                      <a:xfrm>
                        <a:off x="609600" y="1600200"/>
                        <a:ext cx="7689850" cy="280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cove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a:t>Problems with Betas – Confirmed by Financial Crisis </a:t>
            </a:r>
          </a:p>
        </p:txBody>
      </p:sp>
      <p:pic>
        <p:nvPicPr>
          <p:cNvPr id="2457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57313" y="1524000"/>
            <a:ext cx="5895975" cy="4191000"/>
          </a:xfrm>
          <a:noFill/>
        </p:spPr>
      </p:pic>
    </p:spTree>
  </p:cSld>
  <p:clrMapOvr>
    <a:masterClrMapping/>
  </p:clrMapOvr>
  <p:transition>
    <p:zoom/>
  </p:transition>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2450" name="Object 3"/>
          <p:cNvGraphicFramePr>
            <a:graphicFrameLocks noChangeAspect="1"/>
          </p:cNvGraphicFramePr>
          <p:nvPr/>
        </p:nvGraphicFramePr>
        <p:xfrm>
          <a:off x="304800" y="1828800"/>
          <a:ext cx="8305800" cy="3933825"/>
        </p:xfrm>
        <a:graphic>
          <a:graphicData uri="http://schemas.openxmlformats.org/presentationml/2006/ole">
            <mc:AlternateContent xmlns:mc="http://schemas.openxmlformats.org/markup-compatibility/2006">
              <mc:Choice xmlns:v="urn:schemas-microsoft-com:vml" Requires="v">
                <p:oleObj spid="_x0000_s232457" name="Document" r:id="rId4" imgW="6507480" imgH="3281172" progId="Word.Document.8">
                  <p:embed/>
                </p:oleObj>
              </mc:Choice>
              <mc:Fallback>
                <p:oleObj name="Document" r:id="rId4" imgW="6507480" imgH="3281172" progId="Word.Documen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b="4790"/>
                      <a:stretch>
                        <a:fillRect/>
                      </a:stretch>
                    </p:blipFill>
                    <p:spPr bwMode="auto">
                      <a:xfrm>
                        <a:off x="304800" y="1828800"/>
                        <a:ext cx="8305800" cy="393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2451" name="Rectangle 4"/>
          <p:cNvSpPr>
            <a:spLocks noGrp="1" noChangeArrowheads="1"/>
          </p:cNvSpPr>
          <p:nvPr>
            <p:ph type="title"/>
          </p:nvPr>
        </p:nvSpPr>
        <p:spPr/>
        <p:txBody>
          <a:bodyPr/>
          <a:lstStyle/>
          <a:p>
            <a:r>
              <a:rPr lang="en-US" altLang="en-US"/>
              <a:t>Issue of shares during the year - Rights issue</a:t>
            </a:r>
          </a:p>
        </p:txBody>
      </p:sp>
    </p:spTree>
  </p:cSld>
  <p:clrMapOvr>
    <a:masterClrMapping/>
  </p:clrMapOvr>
  <p:transition>
    <p:cover/>
  </p:transition>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3428" name="Group 4"/>
          <p:cNvGraphicFramePr>
            <a:graphicFrameLocks noGrp="1"/>
          </p:cNvGraphicFramePr>
          <p:nvPr/>
        </p:nvGraphicFramePr>
        <p:xfrm>
          <a:off x="1143000" y="3352800"/>
          <a:ext cx="6553200" cy="1590675"/>
        </p:xfrm>
        <a:graphic>
          <a:graphicData uri="http://schemas.openxmlformats.org/drawingml/2006/table">
            <a:tbl>
              <a:tblPr/>
              <a:tblGrid>
                <a:gridCol w="2184400">
                  <a:extLst>
                    <a:ext uri="{9D8B030D-6E8A-4147-A177-3AD203B41FA5}">
                      <a16:colId xmlns:a16="http://schemas.microsoft.com/office/drawing/2014/main" val="20000"/>
                    </a:ext>
                  </a:extLst>
                </a:gridCol>
                <a:gridCol w="2184400">
                  <a:extLst>
                    <a:ext uri="{9D8B030D-6E8A-4147-A177-3AD203B41FA5}">
                      <a16:colId xmlns:a16="http://schemas.microsoft.com/office/drawing/2014/main" val="20001"/>
                    </a:ext>
                  </a:extLst>
                </a:gridCol>
                <a:gridCol w="2184400">
                  <a:extLst>
                    <a:ext uri="{9D8B030D-6E8A-4147-A177-3AD203B41FA5}">
                      <a16:colId xmlns:a16="http://schemas.microsoft.com/office/drawing/2014/main" val="20002"/>
                    </a:ext>
                  </a:extLst>
                </a:gridCol>
              </a:tblGrid>
              <a:tr h="279400">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Shares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Weighted Average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875">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Start of year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200 million x 6/12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100 million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7200">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After Buy Back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180 million x 6/12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  90 million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7200">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Weighted Average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endParaRPr kumimoji="0" lang="en-US" sz="10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190 million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34520" name="Text Box 26"/>
          <p:cNvSpPr txBox="1">
            <a:spLocks noChangeArrowheads="1"/>
          </p:cNvSpPr>
          <p:nvPr/>
        </p:nvSpPr>
        <p:spPr bwMode="auto">
          <a:xfrm>
            <a:off x="1066800" y="5334000"/>
            <a:ext cx="481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r>
              <a:rPr lang="en-US" altLang="en-US" sz="1800"/>
              <a:t>EPS = $33 million/ 190 million = 17. 3 CENTS</a:t>
            </a:r>
          </a:p>
        </p:txBody>
      </p:sp>
      <p:sp>
        <p:nvSpPr>
          <p:cNvPr id="234521" name="Rectangle 27"/>
          <p:cNvSpPr>
            <a:spLocks noGrp="1" noChangeArrowheads="1"/>
          </p:cNvSpPr>
          <p:nvPr>
            <p:ph type="title"/>
          </p:nvPr>
        </p:nvSpPr>
        <p:spPr/>
        <p:txBody>
          <a:bodyPr/>
          <a:lstStyle/>
          <a:p>
            <a:r>
              <a:rPr lang="en-US" altLang="en-US"/>
              <a:t>Share buy back</a:t>
            </a:r>
          </a:p>
        </p:txBody>
      </p:sp>
      <p:sp>
        <p:nvSpPr>
          <p:cNvPr id="234522" name="Rectangle 28"/>
          <p:cNvSpPr>
            <a:spLocks noGrp="1" noChangeArrowheads="1"/>
          </p:cNvSpPr>
          <p:nvPr>
            <p:ph type="body" idx="1"/>
          </p:nvPr>
        </p:nvSpPr>
        <p:spPr/>
        <p:txBody>
          <a:bodyPr/>
          <a:lstStyle/>
          <a:p>
            <a:r>
              <a:rPr lang="en-US" altLang="en-US"/>
              <a:t>Redeem Ltd made earnings of $ 33 million dollars for the year ended March 2004. The number of shares issued at the start of the year was 200 million. In September 2003 Redeem Ltd  bought back 20 million shares at market price. </a:t>
            </a:r>
          </a:p>
          <a:p>
            <a:endParaRPr lang="en-US" altLang="en-US"/>
          </a:p>
        </p:txBody>
      </p:sp>
    </p:spTree>
  </p:cSld>
  <p:clrMapOvr>
    <a:masterClrMapping/>
  </p:clrMapOvr>
  <p:transition>
    <p:zoom/>
  </p:transition>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4"/>
          <p:cNvSpPr>
            <a:spLocks noGrp="1" noChangeArrowheads="1"/>
          </p:cNvSpPr>
          <p:nvPr>
            <p:ph type="title"/>
          </p:nvPr>
        </p:nvSpPr>
        <p:spPr/>
        <p:txBody>
          <a:bodyPr/>
          <a:lstStyle/>
          <a:p>
            <a:r>
              <a:rPr lang="en-US" altLang="en-US"/>
              <a:t>Dilution – Factors and treatment</a:t>
            </a:r>
          </a:p>
        </p:txBody>
      </p:sp>
      <p:sp>
        <p:nvSpPr>
          <p:cNvPr id="235523" name="Rectangle 5"/>
          <p:cNvSpPr>
            <a:spLocks noGrp="1" noChangeArrowheads="1"/>
          </p:cNvSpPr>
          <p:nvPr>
            <p:ph type="body" idx="1"/>
          </p:nvPr>
        </p:nvSpPr>
        <p:spPr/>
        <p:txBody>
          <a:bodyPr/>
          <a:lstStyle/>
          <a:p>
            <a:r>
              <a:rPr lang="en-US" altLang="en-US"/>
              <a:t>Contingently issuable shares - Include shares in the calculation of basic EPS if the contingency has been met. </a:t>
            </a:r>
          </a:p>
          <a:p>
            <a:r>
              <a:rPr lang="en-US" altLang="en-US"/>
              <a:t>Options or warrants in existence over as yet un-issued shares – Assume exercise of outstanding dilutive options and warrants</a:t>
            </a:r>
          </a:p>
          <a:p>
            <a:r>
              <a:rPr lang="en-US" altLang="en-US"/>
              <a:t>Loan stock or preference shares convertible into equity shares in the future – Assume that instruments are converted therefore saving interest but increasing the number of shares in issue</a:t>
            </a:r>
          </a:p>
          <a:p>
            <a:endParaRPr lang="en-US" altLang="en-US"/>
          </a:p>
        </p:txBody>
      </p:sp>
    </p:spTree>
  </p:cSld>
  <p:clrMapOvr>
    <a:masterClrMapping/>
  </p:clrMapOvr>
  <p:transition>
    <p:cover/>
  </p:transition>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p:txBody>
          <a:bodyPr/>
          <a:lstStyle/>
          <a:p>
            <a:r>
              <a:rPr lang="en-US" altLang="en-US"/>
              <a:t>Diluted Shares</a:t>
            </a:r>
          </a:p>
        </p:txBody>
      </p:sp>
      <p:sp>
        <p:nvSpPr>
          <p:cNvPr id="237571" name="Rectangle 3"/>
          <p:cNvSpPr>
            <a:spLocks noGrp="1" noChangeArrowheads="1"/>
          </p:cNvSpPr>
          <p:nvPr>
            <p:ph type="body" idx="1"/>
          </p:nvPr>
        </p:nvSpPr>
        <p:spPr/>
        <p:txBody>
          <a:bodyPr/>
          <a:lstStyle/>
          <a:p>
            <a:r>
              <a:rPr lang="en-US" altLang="en-US"/>
              <a:t>If you have agreed to give away shares to someone, then your claim to the cash flow of the company is reduced.</a:t>
            </a:r>
          </a:p>
          <a:p>
            <a:r>
              <a:rPr lang="en-US" altLang="en-US"/>
              <a:t>In the extreme, if you have given away half of your company away, and the cash flow is the same before and after your give away, then the amount you would pay for the share must account for how much you will give away.</a:t>
            </a:r>
          </a:p>
          <a:p>
            <a:r>
              <a:rPr lang="en-US" altLang="en-US"/>
              <a:t>In this extreme example, you should reduce the value by ½.</a:t>
            </a:r>
          </a:p>
          <a:p>
            <a:r>
              <a:rPr lang="en-US" altLang="en-US"/>
              <a:t>This can be accomplished by using diluted shares rather than basic shares.</a:t>
            </a:r>
          </a:p>
        </p:txBody>
      </p:sp>
    </p:spTree>
  </p:cSld>
  <p:clrMapOvr>
    <a:masterClrMapping/>
  </p:clrMapOvr>
  <p:transition>
    <p:zoom/>
  </p:transition>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3"/>
          <p:cNvSpPr>
            <a:spLocks noGrp="1" noChangeArrowheads="1"/>
          </p:cNvSpPr>
          <p:nvPr>
            <p:ph type="title"/>
          </p:nvPr>
        </p:nvSpPr>
        <p:spPr/>
        <p:txBody>
          <a:bodyPr/>
          <a:lstStyle/>
          <a:p>
            <a:r>
              <a:rPr lang="en-GB" altLang="en-US"/>
              <a:t>Option dilution</a:t>
            </a:r>
          </a:p>
        </p:txBody>
      </p:sp>
      <p:sp>
        <p:nvSpPr>
          <p:cNvPr id="238595" name="Rectangle 5"/>
          <p:cNvSpPr>
            <a:spLocks noGrp="1" noChangeArrowheads="1"/>
          </p:cNvSpPr>
          <p:nvPr>
            <p:ph type="body" sz="half" idx="1"/>
          </p:nvPr>
        </p:nvSpPr>
        <p:spPr>
          <a:xfrm>
            <a:off x="762000" y="1524000"/>
            <a:ext cx="7010400" cy="4267200"/>
          </a:xfrm>
        </p:spPr>
        <p:txBody>
          <a:bodyPr/>
          <a:lstStyle/>
          <a:p>
            <a:r>
              <a:rPr lang="en-US" altLang="en-US" sz="1600"/>
              <a:t>Calculation of the number of shares in the dilution calculation is illustrated below:</a:t>
            </a:r>
          </a:p>
          <a:p>
            <a:endParaRPr lang="en-US" altLang="en-US" sz="1600"/>
          </a:p>
          <a:p>
            <a:endParaRPr lang="en-US" altLang="en-US" sz="1600"/>
          </a:p>
        </p:txBody>
      </p:sp>
      <p:pic>
        <p:nvPicPr>
          <p:cNvPr id="238596" name="Picture 9"/>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85800" y="2435225"/>
            <a:ext cx="6629400" cy="3360738"/>
          </a:xfrm>
          <a:noFill/>
        </p:spPr>
      </p:pic>
    </p:spTree>
  </p:cSld>
  <p:clrMapOvr>
    <a:masterClrMapping/>
  </p:clrMapOvr>
  <p:transition>
    <p:cover/>
  </p:transition>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0642" name="Object 2"/>
          <p:cNvGraphicFramePr>
            <a:graphicFrameLocks noChangeAspect="1"/>
          </p:cNvGraphicFramePr>
          <p:nvPr/>
        </p:nvGraphicFramePr>
        <p:xfrm>
          <a:off x="228600" y="1676400"/>
          <a:ext cx="8686800" cy="3268663"/>
        </p:xfrm>
        <a:graphic>
          <a:graphicData uri="http://schemas.openxmlformats.org/presentationml/2006/ole">
            <mc:AlternateContent xmlns:mc="http://schemas.openxmlformats.org/markup-compatibility/2006">
              <mc:Choice xmlns:v="urn:schemas-microsoft-com:vml" Requires="v">
                <p:oleObj spid="_x0000_s240649" name="Document" r:id="rId4" imgW="6507480" imgH="2481072" progId="Word.Document.8">
                  <p:embed/>
                </p:oleObj>
              </mc:Choice>
              <mc:Fallback>
                <p:oleObj name="Document" r:id="rId4" imgW="6507480" imgH="2481072"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r="9735" b="10941"/>
                      <a:stretch>
                        <a:fillRect/>
                      </a:stretch>
                    </p:blipFill>
                    <p:spPr bwMode="auto">
                      <a:xfrm>
                        <a:off x="228600" y="1676400"/>
                        <a:ext cx="8686800" cy="3268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0643" name="Rectangle 4"/>
          <p:cNvSpPr>
            <a:spLocks noGrp="1" noChangeArrowheads="1"/>
          </p:cNvSpPr>
          <p:nvPr>
            <p:ph type="title"/>
          </p:nvPr>
        </p:nvSpPr>
        <p:spPr/>
        <p:txBody>
          <a:bodyPr/>
          <a:lstStyle/>
          <a:p>
            <a:r>
              <a:rPr lang="en-US" altLang="en-US"/>
              <a:t>Multiple share classes</a:t>
            </a:r>
          </a:p>
        </p:txBody>
      </p:sp>
    </p:spTree>
  </p:cSld>
  <p:clrMapOvr>
    <a:masterClrMapping/>
  </p:clrMapOvr>
  <p:transition>
    <p:cover/>
  </p:transition>
</p:sld>
</file>

<file path=ppt/slides/slide2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2690"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endParaRPr lang="en-US" altLang="en-US"/>
          </a:p>
        </p:txBody>
      </p:sp>
      <p:sp>
        <p:nvSpPr>
          <p:cNvPr id="242691"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endParaRPr lang="en-US" altLang="en-US"/>
          </a:p>
        </p:txBody>
      </p:sp>
      <p:graphicFrame>
        <p:nvGraphicFramePr>
          <p:cNvPr id="2670598" name="Group 6"/>
          <p:cNvGraphicFramePr>
            <a:graphicFrameLocks noGrp="1"/>
          </p:cNvGraphicFramePr>
          <p:nvPr/>
        </p:nvGraphicFramePr>
        <p:xfrm>
          <a:off x="228600" y="3352800"/>
          <a:ext cx="8534400" cy="2187575"/>
        </p:xfrm>
        <a:graphic>
          <a:graphicData uri="http://schemas.openxmlformats.org/drawingml/2006/table">
            <a:tbl>
              <a:tblPr/>
              <a:tblGrid>
                <a:gridCol w="31242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814513">
                  <a:extLst>
                    <a:ext uri="{9D8B030D-6E8A-4147-A177-3AD203B41FA5}">
                      <a16:colId xmlns:a16="http://schemas.microsoft.com/office/drawing/2014/main" val="20002"/>
                    </a:ext>
                  </a:extLst>
                </a:gridCol>
                <a:gridCol w="1385887">
                  <a:extLst>
                    <a:ext uri="{9D8B030D-6E8A-4147-A177-3AD203B41FA5}">
                      <a16:colId xmlns:a16="http://schemas.microsoft.com/office/drawing/2014/main" val="20003"/>
                    </a:ext>
                  </a:extLst>
                </a:gridCol>
                <a:gridCol w="1066800">
                  <a:extLst>
                    <a:ext uri="{9D8B030D-6E8A-4147-A177-3AD203B41FA5}">
                      <a16:colId xmlns:a16="http://schemas.microsoft.com/office/drawing/2014/main" val="20004"/>
                    </a:ext>
                  </a:extLst>
                </a:gridCol>
              </a:tblGrid>
              <a:tr h="620712">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endParaRPr kumimoji="0" lang="en-US" sz="1000" b="0" i="0" u="none" strike="noStrike" cap="none" normalizeH="0" baseline="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State owned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“H” Shares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“A” Shares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Total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20688">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Number ( million)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156.7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486.7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1950">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Price - local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endParaRPr kumimoji="0" lang="en-US" sz="10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HKD 1.50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RMB 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endParaRPr kumimoji="0" lang="en-US" sz="10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20688">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Price - RMB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endParaRPr kumimoji="0" lang="en-US" sz="10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1.58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endParaRPr kumimoji="0" lang="en-US" sz="10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3538">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Equity Value – RMB million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endParaRPr kumimoji="0" lang="en-US" sz="10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769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2433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endParaRPr kumimoji="0" lang="en-US" sz="10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2730" name="Rectangle 44"/>
          <p:cNvSpPr>
            <a:spLocks noGrp="1" noChangeArrowheads="1"/>
          </p:cNvSpPr>
          <p:nvPr>
            <p:ph type="title"/>
          </p:nvPr>
        </p:nvSpPr>
        <p:spPr/>
        <p:txBody>
          <a:bodyPr/>
          <a:lstStyle/>
          <a:p>
            <a:r>
              <a:rPr lang="en-US" altLang="en-US"/>
              <a:t>Multiple Listings</a:t>
            </a:r>
          </a:p>
        </p:txBody>
      </p:sp>
      <p:sp>
        <p:nvSpPr>
          <p:cNvPr id="242731" name="Rectangle 45"/>
          <p:cNvSpPr>
            <a:spLocks noGrp="1" noChangeArrowheads="1"/>
          </p:cNvSpPr>
          <p:nvPr>
            <p:ph type="body" idx="1"/>
          </p:nvPr>
        </p:nvSpPr>
        <p:spPr/>
        <p:txBody>
          <a:bodyPr/>
          <a:lstStyle/>
          <a:p>
            <a:r>
              <a:rPr lang="en-US" altLang="en-US"/>
              <a:t>Fungible shares listed on different exchanges – EPS calculated on the basis of total shares - Value equity based on shares held by the investor group to whom your research is directed</a:t>
            </a:r>
          </a:p>
          <a:p>
            <a:endParaRPr lang="en-US" altLang="en-US"/>
          </a:p>
        </p:txBody>
      </p:sp>
    </p:spTree>
  </p:cSld>
  <p:clrMapOvr>
    <a:masterClrMapping/>
  </p:clrMapOvr>
  <p:transition>
    <p:cover/>
  </p:transition>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72645" name="Group 5"/>
          <p:cNvGraphicFramePr>
            <a:graphicFrameLocks noGrp="1"/>
          </p:cNvGraphicFramePr>
          <p:nvPr/>
        </p:nvGraphicFramePr>
        <p:xfrm>
          <a:off x="609600" y="3962400"/>
          <a:ext cx="8153400" cy="2041525"/>
        </p:xfrm>
        <a:graphic>
          <a:graphicData uri="http://schemas.openxmlformats.org/drawingml/2006/table">
            <a:tbl>
              <a:tblPr/>
              <a:tblGrid>
                <a:gridCol w="719138">
                  <a:extLst>
                    <a:ext uri="{9D8B030D-6E8A-4147-A177-3AD203B41FA5}">
                      <a16:colId xmlns:a16="http://schemas.microsoft.com/office/drawing/2014/main" val="20000"/>
                    </a:ext>
                  </a:extLst>
                </a:gridCol>
                <a:gridCol w="4081462">
                  <a:extLst>
                    <a:ext uri="{9D8B030D-6E8A-4147-A177-3AD203B41FA5}">
                      <a16:colId xmlns:a16="http://schemas.microsoft.com/office/drawing/2014/main" val="20001"/>
                    </a:ext>
                  </a:extLst>
                </a:gridCol>
                <a:gridCol w="1752600">
                  <a:extLst>
                    <a:ext uri="{9D8B030D-6E8A-4147-A177-3AD203B41FA5}">
                      <a16:colId xmlns:a16="http://schemas.microsoft.com/office/drawing/2014/main" val="20002"/>
                    </a:ext>
                  </a:extLst>
                </a:gridCol>
                <a:gridCol w="1600200">
                  <a:extLst>
                    <a:ext uri="{9D8B030D-6E8A-4147-A177-3AD203B41FA5}">
                      <a16:colId xmlns:a16="http://schemas.microsoft.com/office/drawing/2014/main" val="20003"/>
                    </a:ext>
                  </a:extLst>
                </a:gridCol>
              </a:tblGrid>
              <a:tr h="639763">
                <a:tc>
                  <a:txBody>
                    <a:bodyPr/>
                    <a:lstStyle/>
                    <a:p>
                      <a:pPr marL="0" marR="0" lvl="0" indent="0" algn="ctr"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Year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Calculation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Cumulative expense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Expense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1000">
                <a:tc>
                  <a:txBody>
                    <a:bodyPr/>
                    <a:lstStyle/>
                    <a:p>
                      <a:pPr marL="0" marR="0" lvl="0" indent="0" algn="ctr"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100 x (200 x 75%) x $50 x 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$ 250,000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$ 250,000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9763">
                <a:tc>
                  <a:txBody>
                    <a:bodyPr/>
                    <a:lstStyle/>
                    <a:p>
                      <a:pPr marL="0" marR="0" lvl="0" indent="0" algn="ctr"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100 x (200 x 75%) x $50 x 2/3 less  $ 250,000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$ 500,000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$ 250,000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1000">
                <a:tc>
                  <a:txBody>
                    <a:bodyPr/>
                    <a:lstStyle/>
                    <a:p>
                      <a:pPr marL="0" marR="0" lvl="0" indent="0" algn="ctr"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100 x 180 x $50 x 3/3 less $500,000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$ 900,000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50000"/>
                        </a:spcAft>
                        <a:buClrTx/>
                        <a:buSzTx/>
                        <a:buFontTx/>
                        <a:buNone/>
                        <a:tabLst/>
                      </a:pPr>
                      <a:r>
                        <a:rPr kumimoji="0" lang="en-US" sz="1000" b="0" i="0" u="none" strike="noStrike" cap="none" normalizeH="0" baseline="0">
                          <a:ln>
                            <a:noFill/>
                          </a:ln>
                          <a:solidFill>
                            <a:schemeClr val="tx1"/>
                          </a:solidFill>
                          <a:effectLst/>
                          <a:latin typeface="Arial" charset="0"/>
                        </a:rPr>
                        <a:t>$ 400,000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44765" name="Rectangle 32"/>
          <p:cNvSpPr>
            <a:spLocks noGrp="1" noChangeArrowheads="1"/>
          </p:cNvSpPr>
          <p:nvPr>
            <p:ph type="title"/>
          </p:nvPr>
        </p:nvSpPr>
        <p:spPr/>
        <p:txBody>
          <a:bodyPr/>
          <a:lstStyle/>
          <a:p>
            <a:r>
              <a:rPr lang="en-US" altLang="en-US"/>
              <a:t>Employee Stock options – Latest developments</a:t>
            </a:r>
          </a:p>
        </p:txBody>
      </p:sp>
      <p:sp>
        <p:nvSpPr>
          <p:cNvPr id="244766" name="Rectangle 33"/>
          <p:cNvSpPr>
            <a:spLocks noGrp="1" noChangeArrowheads="1"/>
          </p:cNvSpPr>
          <p:nvPr>
            <p:ph type="body" idx="1"/>
          </p:nvPr>
        </p:nvSpPr>
        <p:spPr>
          <a:xfrm>
            <a:off x="762000" y="1524000"/>
            <a:ext cx="7467600" cy="2209800"/>
          </a:xfrm>
        </p:spPr>
        <p:txBody>
          <a:bodyPr/>
          <a:lstStyle/>
          <a:p>
            <a:pPr>
              <a:lnSpc>
                <a:spcPct val="80000"/>
              </a:lnSpc>
            </a:pPr>
            <a:r>
              <a:rPr lang="en-US" altLang="en-US" sz="1600"/>
              <a:t>IFRS 2 – Requires companies to measure the fair value of share-based payments at the grant date and expense over the vesting period</a:t>
            </a:r>
          </a:p>
          <a:p>
            <a:pPr>
              <a:lnSpc>
                <a:spcPct val="80000"/>
              </a:lnSpc>
            </a:pPr>
            <a:r>
              <a:rPr lang="en-US" altLang="en-US" sz="1600"/>
              <a:t>FAS 123 – The above treatment is optional</a:t>
            </a:r>
          </a:p>
          <a:p>
            <a:pPr>
              <a:lnSpc>
                <a:spcPct val="80000"/>
              </a:lnSpc>
            </a:pPr>
            <a:r>
              <a:rPr lang="en-US" altLang="en-US" sz="1600"/>
              <a:t>A company grants 100 options to 200 employees. The estimated fair value is $ 50 per option. The options are contingent on the employees working at the Company in 3 years time. The company estimates that 25% of the employees Will leave over the 3 year period. No employees leave in year 1 and 2  but 10% leave In year 3.</a:t>
            </a:r>
          </a:p>
          <a:p>
            <a:pPr>
              <a:lnSpc>
                <a:spcPct val="80000"/>
              </a:lnSpc>
            </a:pPr>
            <a:endParaRPr lang="en-US" altLang="en-US" sz="1600"/>
          </a:p>
        </p:txBody>
      </p:sp>
    </p:spTree>
  </p:cSld>
  <p:clrMapOvr>
    <a:masterClrMapping/>
  </p:clrMapOvr>
  <p:transition>
    <p:zoom/>
  </p:transition>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4"/>
          <p:cNvSpPr>
            <a:spLocks noGrp="1" noChangeArrowheads="1"/>
          </p:cNvSpPr>
          <p:nvPr>
            <p:ph type="title"/>
          </p:nvPr>
        </p:nvSpPr>
        <p:spPr/>
        <p:txBody>
          <a:bodyPr/>
          <a:lstStyle/>
          <a:p>
            <a:r>
              <a:rPr lang="en-US" altLang="en-US"/>
              <a:t>Issues in the application of PEs</a:t>
            </a:r>
          </a:p>
        </p:txBody>
      </p:sp>
      <p:sp>
        <p:nvSpPr>
          <p:cNvPr id="245763" name="Rectangle 5"/>
          <p:cNvSpPr>
            <a:spLocks noGrp="1" noChangeArrowheads="1"/>
          </p:cNvSpPr>
          <p:nvPr>
            <p:ph type="body" idx="1"/>
          </p:nvPr>
        </p:nvSpPr>
        <p:spPr/>
        <p:txBody>
          <a:bodyPr/>
          <a:lstStyle/>
          <a:p>
            <a:pPr>
              <a:lnSpc>
                <a:spcPct val="80000"/>
              </a:lnSpc>
            </a:pPr>
            <a:r>
              <a:rPr lang="en-US" altLang="en-US" sz="1600"/>
              <a:t>Accounting Policy differences – Particularly significant for cross border  comparisons where companies may follow local, international or US GAAP</a:t>
            </a:r>
          </a:p>
          <a:p>
            <a:pPr>
              <a:lnSpc>
                <a:spcPct val="80000"/>
              </a:lnSpc>
            </a:pPr>
            <a:r>
              <a:rPr lang="en-US" altLang="en-US" sz="1600"/>
              <a:t>Loss making companies – No earnings therefore no PE</a:t>
            </a:r>
          </a:p>
          <a:p>
            <a:pPr>
              <a:lnSpc>
                <a:spcPct val="80000"/>
              </a:lnSpc>
            </a:pPr>
            <a:r>
              <a:rPr lang="en-US" altLang="en-US" sz="1600"/>
              <a:t>Cyclical companies – PEs volatile through the cycle and therefore difficult to benchmark</a:t>
            </a:r>
          </a:p>
          <a:p>
            <a:pPr>
              <a:lnSpc>
                <a:spcPct val="80000"/>
              </a:lnSpc>
            </a:pPr>
            <a:r>
              <a:rPr lang="en-US" altLang="en-US" sz="1600"/>
              <a:t>Finding a suitable benchmark – Difficult to find companies that are perfect matches in all determinants of a PE</a:t>
            </a:r>
          </a:p>
          <a:p>
            <a:pPr>
              <a:lnSpc>
                <a:spcPct val="80000"/>
              </a:lnSpc>
            </a:pPr>
            <a:r>
              <a:rPr lang="en-US" altLang="en-US" sz="1600"/>
              <a:t>Growth – As discussed value and growth are not always the same</a:t>
            </a:r>
          </a:p>
          <a:p>
            <a:pPr>
              <a:lnSpc>
                <a:spcPct val="80000"/>
              </a:lnSpc>
            </a:pPr>
            <a:r>
              <a:rPr lang="en-US" altLang="en-US" sz="1600"/>
              <a:t>Capital market conditions – The cost of equity will vary depending on underlying interest rate environment that is likely to be different in different countries</a:t>
            </a:r>
          </a:p>
          <a:p>
            <a:pPr>
              <a:lnSpc>
                <a:spcPct val="80000"/>
              </a:lnSpc>
            </a:pPr>
            <a:r>
              <a:rPr lang="en-US" altLang="en-US" sz="1600"/>
              <a:t>Financing – The greater the gearing of a company the greater the cost of equity and therefore, all other things being equal, the lower the value and the lower the PE</a:t>
            </a:r>
          </a:p>
        </p:txBody>
      </p:sp>
    </p:spTree>
  </p:cSld>
  <p:clrMapOvr>
    <a:masterClrMapping/>
  </p:clrMapOvr>
  <p:transition>
    <p:cover/>
  </p:transition>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r>
              <a:rPr lang="en-US" altLang="en-US"/>
              <a:t>Valuation of Subsidiary Companies in Different Countries</a:t>
            </a:r>
          </a:p>
        </p:txBody>
      </p:sp>
      <p:sp>
        <p:nvSpPr>
          <p:cNvPr id="247811" name="Rectangle 3"/>
          <p:cNvSpPr>
            <a:spLocks noGrp="1" noChangeArrowheads="1"/>
          </p:cNvSpPr>
          <p:nvPr>
            <p:ph type="body" idx="1"/>
          </p:nvPr>
        </p:nvSpPr>
        <p:spPr/>
        <p:txBody>
          <a:bodyPr/>
          <a:lstStyle/>
          <a:p>
            <a:pPr>
              <a:lnSpc>
                <a:spcPct val="80000"/>
              </a:lnSpc>
            </a:pPr>
            <a:r>
              <a:rPr lang="en-US" altLang="en-US" sz="1600" b="1" i="1"/>
              <a:t>How would things differ if we are valuing companies from different countries, different sectors etc.</a:t>
            </a:r>
          </a:p>
          <a:p>
            <a:pPr>
              <a:lnSpc>
                <a:spcPct val="80000"/>
              </a:lnSpc>
            </a:pPr>
            <a:r>
              <a:rPr lang="en-US" altLang="en-US" sz="1600"/>
              <a:t>The basic rule is:</a:t>
            </a:r>
          </a:p>
          <a:p>
            <a:pPr lvl="1">
              <a:lnSpc>
                <a:spcPct val="80000"/>
              </a:lnSpc>
            </a:pPr>
            <a:r>
              <a:rPr lang="en-US" altLang="en-US" sz="1600"/>
              <a:t>Cash flows should be nominal</a:t>
            </a:r>
          </a:p>
          <a:p>
            <a:pPr lvl="1">
              <a:lnSpc>
                <a:spcPct val="80000"/>
              </a:lnSpc>
            </a:pPr>
            <a:r>
              <a:rPr lang="en-US" altLang="en-US" sz="1600"/>
              <a:t>Cash flows should be stated in the currency where the subsidiary is located</a:t>
            </a:r>
          </a:p>
          <a:p>
            <a:pPr lvl="2">
              <a:lnSpc>
                <a:spcPct val="80000"/>
              </a:lnSpc>
            </a:pPr>
            <a:r>
              <a:rPr lang="en-US" altLang="en-US" sz="1400"/>
              <a:t>If there are multiple currencies, use the future expected spot exchange rates to translate cash flows</a:t>
            </a:r>
          </a:p>
          <a:p>
            <a:pPr lvl="1">
              <a:lnSpc>
                <a:spcPct val="80000"/>
              </a:lnSpc>
            </a:pPr>
            <a:r>
              <a:rPr lang="en-US" altLang="en-US" sz="1600"/>
              <a:t>Cash flows should be discounted at cost of capital that reflects the interest rates where the country is located</a:t>
            </a:r>
          </a:p>
          <a:p>
            <a:pPr lvl="2">
              <a:lnSpc>
                <a:spcPct val="80000"/>
              </a:lnSpc>
            </a:pPr>
            <a:r>
              <a:rPr lang="en-US" altLang="en-US" sz="1400"/>
              <a:t>This means that the risk free rate in the country where the subsidiary is located should be used.</a:t>
            </a:r>
          </a:p>
          <a:p>
            <a:pPr lvl="1">
              <a:lnSpc>
                <a:spcPct val="80000"/>
              </a:lnSpc>
            </a:pPr>
            <a:r>
              <a:rPr lang="en-US" altLang="en-US" sz="1600"/>
              <a:t>Once the value is established, translate the amount to the home country at the spot exchange rate</a:t>
            </a:r>
          </a:p>
        </p:txBody>
      </p:sp>
    </p:spTree>
  </p:cSld>
  <p:clrMapOvr>
    <a:masterClrMapping/>
  </p:clrMapOvr>
  <p:transition>
    <p:zo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a:t>CAPM Post Financial Crisis</a:t>
            </a:r>
          </a:p>
        </p:txBody>
      </p:sp>
      <p:sp>
        <p:nvSpPr>
          <p:cNvPr id="25603" name="Content Placeholder 2"/>
          <p:cNvSpPr>
            <a:spLocks noGrp="1"/>
          </p:cNvSpPr>
          <p:nvPr>
            <p:ph idx="1"/>
          </p:nvPr>
        </p:nvSpPr>
        <p:spPr>
          <a:xfrm>
            <a:off x="457200" y="1371600"/>
            <a:ext cx="7391400" cy="4343400"/>
          </a:xfrm>
        </p:spPr>
        <p:txBody>
          <a:bodyPr/>
          <a:lstStyle/>
          <a:p>
            <a:r>
              <a:rPr lang="en-US" altLang="en-US"/>
              <a:t>The cost of equity was calculated using the capital asset pricing model, which is a theoretical financial model that estimates the cost of equity capital based on a company’s “beta” which is a measure of a company’s</a:t>
            </a:r>
            <a:r>
              <a:rPr lang="en-US" altLang="en-US" b="1"/>
              <a:t> volatility relative to the overall market, a 6% market risk premium</a:t>
            </a:r>
            <a:r>
              <a:rPr lang="en-US" altLang="en-US"/>
              <a:t> and a relevant predicted beta and risk-free rate. The public market trading price targets published by securities research analysts do not necessarily reflect current market trading prices for Wyeth’s and Pfizer’s common stock and these estimates are subject to uncertainties, including the future financial performance of Wyeth and Pfizer and future financial market conditions.</a:t>
            </a:r>
          </a:p>
          <a:p>
            <a:r>
              <a:rPr lang="en-US" altLang="en-US"/>
              <a:t>Academic studies – 2-3%</a:t>
            </a:r>
          </a:p>
          <a:p>
            <a:r>
              <a:rPr lang="en-US" altLang="en-US"/>
              <a:t>Pre-Crisis Bankers – 4-5%</a:t>
            </a:r>
          </a:p>
          <a:p>
            <a:r>
              <a:rPr lang="en-US" altLang="en-US"/>
              <a:t>Historical U.S. premium pre-crisis 6-8%</a:t>
            </a:r>
          </a:p>
          <a:p>
            <a:endParaRPr lang="en-US" altLang="en-US"/>
          </a:p>
        </p:txBody>
      </p:sp>
    </p:spTree>
  </p:cSld>
  <p:clrMapOvr>
    <a:masterClrMapping/>
  </p:clrMapOvr>
  <p:transition>
    <p:zoom/>
  </p:transition>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p:txBody>
          <a:bodyPr/>
          <a:lstStyle/>
          <a:p>
            <a:r>
              <a:rPr lang="en-US" altLang="en-US"/>
              <a:t>Valuation of Subsidiary Companies in Different Countries</a:t>
            </a:r>
          </a:p>
        </p:txBody>
      </p:sp>
      <p:sp>
        <p:nvSpPr>
          <p:cNvPr id="248835" name="Rectangle 3"/>
          <p:cNvSpPr>
            <a:spLocks noGrp="1" noChangeArrowheads="1"/>
          </p:cNvSpPr>
          <p:nvPr>
            <p:ph type="body" idx="1"/>
          </p:nvPr>
        </p:nvSpPr>
        <p:spPr/>
        <p:txBody>
          <a:bodyPr/>
          <a:lstStyle/>
          <a:p>
            <a:pPr>
              <a:lnSpc>
                <a:spcPct val="90000"/>
              </a:lnSpc>
            </a:pPr>
            <a:r>
              <a:rPr lang="en-US" altLang="en-US" b="1" i="1"/>
              <a:t>How would things differ if we are valuing companies from different countries, different sectors etc.</a:t>
            </a:r>
          </a:p>
          <a:p>
            <a:pPr lvl="1">
              <a:lnSpc>
                <a:spcPct val="90000"/>
              </a:lnSpc>
            </a:pPr>
            <a:r>
              <a:rPr lang="en-US" altLang="en-US"/>
              <a:t>Example: </a:t>
            </a:r>
          </a:p>
          <a:p>
            <a:pPr lvl="2">
              <a:lnSpc>
                <a:spcPct val="90000"/>
              </a:lnSpc>
            </a:pPr>
            <a:r>
              <a:rPr lang="en-US" altLang="en-US"/>
              <a:t>Subsidiary is located in Malaysia</a:t>
            </a:r>
          </a:p>
          <a:p>
            <a:pPr lvl="2">
              <a:lnSpc>
                <a:spcPct val="90000"/>
              </a:lnSpc>
            </a:pPr>
            <a:r>
              <a:rPr lang="en-US" altLang="en-US"/>
              <a:t>Parent Company is in Hong Kong</a:t>
            </a:r>
          </a:p>
          <a:p>
            <a:pPr lvl="2">
              <a:lnSpc>
                <a:spcPct val="90000"/>
              </a:lnSpc>
            </a:pPr>
            <a:r>
              <a:rPr lang="en-US" altLang="en-US"/>
              <a:t>Subsidiary company sells in Malaysia and Thailand</a:t>
            </a:r>
          </a:p>
          <a:p>
            <a:pPr lvl="2">
              <a:lnSpc>
                <a:spcPct val="90000"/>
              </a:lnSpc>
            </a:pPr>
            <a:r>
              <a:rPr lang="en-US" altLang="en-US"/>
              <a:t>Subsidiary company produces in Malaysia and Thailand</a:t>
            </a:r>
          </a:p>
          <a:p>
            <a:pPr lvl="1">
              <a:lnSpc>
                <a:spcPct val="90000"/>
              </a:lnSpc>
            </a:pPr>
            <a:r>
              <a:rPr lang="en-US" altLang="en-US"/>
              <a:t>Exchange Rates and Interest Rates</a:t>
            </a:r>
          </a:p>
          <a:p>
            <a:pPr lvl="2">
              <a:lnSpc>
                <a:spcPct val="90000"/>
              </a:lnSpc>
            </a:pPr>
            <a:r>
              <a:rPr lang="en-US" altLang="en-US"/>
              <a:t>Spot Exchange Rates</a:t>
            </a:r>
          </a:p>
          <a:p>
            <a:pPr lvl="3">
              <a:lnSpc>
                <a:spcPct val="90000"/>
              </a:lnSpc>
            </a:pPr>
            <a:r>
              <a:rPr lang="en-US" altLang="en-US"/>
              <a:t>HK Dollars to Ringet</a:t>
            </a:r>
          </a:p>
          <a:p>
            <a:pPr lvl="3">
              <a:lnSpc>
                <a:spcPct val="90000"/>
              </a:lnSpc>
            </a:pPr>
            <a:r>
              <a:rPr lang="en-US" altLang="en-US"/>
              <a:t>Baht to Ringet</a:t>
            </a:r>
          </a:p>
          <a:p>
            <a:pPr>
              <a:lnSpc>
                <a:spcPct val="90000"/>
              </a:lnSpc>
            </a:pPr>
            <a:endParaRPr lang="en-US" altLang="en-US"/>
          </a:p>
        </p:txBody>
      </p:sp>
    </p:spTree>
  </p:cSld>
  <p:clrMapOvr>
    <a:masterClrMapping/>
  </p:clrMapOvr>
  <p:transition>
    <p:zoom/>
  </p:transition>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US" altLang="en-US"/>
              <a:t>Valuation of Subsidiary Companies in Different Countries</a:t>
            </a:r>
          </a:p>
        </p:txBody>
      </p:sp>
      <p:sp>
        <p:nvSpPr>
          <p:cNvPr id="249859" name="Rectangle 3"/>
          <p:cNvSpPr>
            <a:spLocks noGrp="1" noChangeArrowheads="1"/>
          </p:cNvSpPr>
          <p:nvPr>
            <p:ph type="body" idx="1"/>
          </p:nvPr>
        </p:nvSpPr>
        <p:spPr/>
        <p:txBody>
          <a:bodyPr/>
          <a:lstStyle/>
          <a:p>
            <a:pPr>
              <a:lnSpc>
                <a:spcPct val="90000"/>
              </a:lnSpc>
            </a:pPr>
            <a:r>
              <a:rPr lang="en-US" altLang="en-US" sz="1600" b="1" i="1"/>
              <a:t>How would things differ if we are valuing companies from different countries, different sectors etc.</a:t>
            </a:r>
          </a:p>
          <a:p>
            <a:pPr>
              <a:lnSpc>
                <a:spcPct val="90000"/>
              </a:lnSpc>
            </a:pPr>
            <a:r>
              <a:rPr lang="en-US" altLang="en-US" sz="1600"/>
              <a:t>Cash flows should be stated in the currency where the subsidiary is located (Malaysian Ringgit)</a:t>
            </a:r>
          </a:p>
          <a:p>
            <a:pPr lvl="1">
              <a:lnSpc>
                <a:spcPct val="90000"/>
              </a:lnSpc>
            </a:pPr>
            <a:r>
              <a:rPr lang="en-US" altLang="en-US" sz="1600"/>
              <a:t>Compute prices and costs in Baht and Ringgit and then translate the revenues and costs in Baht to Ringgit</a:t>
            </a:r>
          </a:p>
          <a:p>
            <a:pPr lvl="1">
              <a:lnSpc>
                <a:spcPct val="90000"/>
              </a:lnSpc>
            </a:pPr>
            <a:r>
              <a:rPr lang="en-US" altLang="en-US" sz="1600"/>
              <a:t>To convert the Baht to Ringgit, use the expected future spot Ringet/Baht exchange rates</a:t>
            </a:r>
          </a:p>
          <a:p>
            <a:pPr lvl="1">
              <a:lnSpc>
                <a:spcPct val="90000"/>
              </a:lnSpc>
            </a:pPr>
            <a:r>
              <a:rPr lang="en-US" altLang="en-US" sz="1600"/>
              <a:t>Since, as a practical matter, forward exchange rates are not available beyond 18 months, compute future spot rates from interest rate parity</a:t>
            </a:r>
          </a:p>
          <a:p>
            <a:pPr lvl="1">
              <a:lnSpc>
                <a:spcPct val="90000"/>
              </a:lnSpc>
            </a:pPr>
            <a:r>
              <a:rPr lang="en-US" altLang="en-US" sz="1600"/>
              <a:t>Interest rate parity means that if you invest in risk free securities of different currencies, the spot exchange rate must reflect the future values.</a:t>
            </a:r>
          </a:p>
        </p:txBody>
      </p:sp>
    </p:spTree>
  </p:cSld>
  <p:clrMapOvr>
    <a:masterClrMapping/>
  </p:clrMapOvr>
  <p:transition>
    <p:zoom/>
  </p:transition>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r>
              <a:rPr lang="en-US" altLang="en-US"/>
              <a:t>Free Cash Flow</a:t>
            </a:r>
          </a:p>
        </p:txBody>
      </p:sp>
      <p:sp>
        <p:nvSpPr>
          <p:cNvPr id="250883" name="Rectangle 3"/>
          <p:cNvSpPr>
            <a:spLocks noGrp="1" noChangeArrowheads="1"/>
          </p:cNvSpPr>
          <p:nvPr>
            <p:ph type="body" idx="1"/>
          </p:nvPr>
        </p:nvSpPr>
        <p:spPr/>
        <p:txBody>
          <a:bodyPr/>
          <a:lstStyle/>
          <a:p>
            <a:pPr>
              <a:buFontTx/>
              <a:buNone/>
            </a:pPr>
            <a:r>
              <a:rPr lang="en-US" altLang="en-US" b="1" i="1"/>
              <a:t>We often talk about free cash flow, sometimes, it is challenging to assess what is "free“ cash flow or not, may wish to elaborate on that rather than just defining free cash flow in a text book term.</a:t>
            </a:r>
          </a:p>
          <a:p>
            <a:pPr>
              <a:buFontTx/>
              <a:buNone/>
            </a:pPr>
            <a:r>
              <a:rPr lang="en-US" altLang="en-US"/>
              <a:t>The basic point is to keep things consistent.  If you define FCF as EBITDA without other income, then the valuation does not include other investments.</a:t>
            </a:r>
          </a:p>
          <a:p>
            <a:pPr>
              <a:buFontTx/>
              <a:buNone/>
            </a:pPr>
            <a:r>
              <a:rPr lang="en-US" altLang="en-US"/>
              <a:t>On the other hand if FCF is defined using Cash B/4 Financing that includes other income, the other investments are included in the valuation</a:t>
            </a:r>
          </a:p>
        </p:txBody>
      </p:sp>
    </p:spTree>
  </p:cSld>
  <p:clrMapOvr>
    <a:masterClrMapping/>
  </p:clrMapOvr>
  <p:transition>
    <p:zoom/>
  </p:transition>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p:txBody>
          <a:bodyPr/>
          <a:lstStyle/>
          <a:p>
            <a:r>
              <a:rPr lang="en-US" altLang="en-US"/>
              <a:t>In-the-money Options and Convertibles</a:t>
            </a:r>
          </a:p>
        </p:txBody>
      </p:sp>
      <p:sp>
        <p:nvSpPr>
          <p:cNvPr id="251907" name="Rectangle 3"/>
          <p:cNvSpPr>
            <a:spLocks noGrp="1" noChangeArrowheads="1"/>
          </p:cNvSpPr>
          <p:nvPr>
            <p:ph type="body" idx="1"/>
          </p:nvPr>
        </p:nvSpPr>
        <p:spPr/>
        <p:txBody>
          <a:bodyPr/>
          <a:lstStyle/>
          <a:p>
            <a:pPr marL="342900" indent="-342900"/>
            <a:r>
              <a:rPr lang="en-US" altLang="en-US" b="1" i="1"/>
              <a:t>Can the trainer also cover dealing with in-the money options and convertibles?</a:t>
            </a:r>
          </a:p>
          <a:p>
            <a:pPr marL="342900" indent="-342900"/>
            <a:r>
              <a:rPr lang="en-US" altLang="en-US"/>
              <a:t>Convertibles can trade as straight debt if it is unlikely that the convertibles will be converted to common shares, or if the conversion option is in the money, it is clear that the convertibles will be switched into common shares.  In this case, the ownership share of current shareholders is diluted.</a:t>
            </a:r>
          </a:p>
          <a:p>
            <a:pPr marL="342900" indent="-342900"/>
            <a:r>
              <a:rPr lang="en-US" altLang="en-US"/>
              <a:t>If you buy the current shares, you are not really getting the whole company because you will have to give a share of the cash flow to the convertible bondholders.</a:t>
            </a:r>
          </a:p>
        </p:txBody>
      </p:sp>
    </p:spTree>
  </p:cSld>
  <p:clrMapOvr>
    <a:masterClrMapping/>
  </p:clrMapOvr>
  <p:transition>
    <p:zoom/>
  </p:transition>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p:txBody>
          <a:bodyPr/>
          <a:lstStyle/>
          <a:p>
            <a:r>
              <a:rPr lang="en-US" altLang="en-US"/>
              <a:t>In the Money Convertibles</a:t>
            </a:r>
          </a:p>
        </p:txBody>
      </p:sp>
      <p:sp>
        <p:nvSpPr>
          <p:cNvPr id="252931" name="Rectangle 3"/>
          <p:cNvSpPr>
            <a:spLocks noGrp="1" noChangeArrowheads="1"/>
          </p:cNvSpPr>
          <p:nvPr>
            <p:ph type="body" sz="half" idx="1"/>
          </p:nvPr>
        </p:nvSpPr>
        <p:spPr>
          <a:xfrm>
            <a:off x="762000" y="1524000"/>
            <a:ext cx="6477000" cy="1295400"/>
          </a:xfrm>
        </p:spPr>
        <p:txBody>
          <a:bodyPr/>
          <a:lstStyle/>
          <a:p>
            <a:r>
              <a:rPr lang="en-US" altLang="en-US" sz="1600" b="1" i="1"/>
              <a:t>Can the trainer also cover dealing with in-the money options and convertibles?</a:t>
            </a:r>
          </a:p>
          <a:p>
            <a:endParaRPr lang="en-US" altLang="en-US" sz="1600"/>
          </a:p>
        </p:txBody>
      </p:sp>
      <p:pic>
        <p:nvPicPr>
          <p:cNvPr id="252932" name="Picture 4"/>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3962400" y="2133600"/>
            <a:ext cx="2760663" cy="3810000"/>
          </a:xfrm>
          <a:noFill/>
        </p:spPr>
      </p:pic>
      <p:pic>
        <p:nvPicPr>
          <p:cNvPr id="252933" name="Picture 5"/>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685800" y="2133600"/>
            <a:ext cx="2822575" cy="3886200"/>
          </a:xfrm>
          <a:noFill/>
        </p:spPr>
      </p:pic>
    </p:spTree>
  </p:cSld>
  <p:clrMapOvr>
    <a:masterClrMapping/>
  </p:clrMapOvr>
  <p:transition>
    <p:zoom/>
  </p:transition>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p:txBody>
          <a:bodyPr/>
          <a:lstStyle/>
          <a:p>
            <a:r>
              <a:rPr lang="en-US" altLang="en-US"/>
              <a:t>Terminal Value</a:t>
            </a:r>
          </a:p>
        </p:txBody>
      </p:sp>
      <p:sp>
        <p:nvSpPr>
          <p:cNvPr id="253955" name="Rectangle 3"/>
          <p:cNvSpPr>
            <a:spLocks noGrp="1" noChangeArrowheads="1"/>
          </p:cNvSpPr>
          <p:nvPr>
            <p:ph type="body" idx="1"/>
          </p:nvPr>
        </p:nvSpPr>
        <p:spPr/>
        <p:txBody>
          <a:bodyPr/>
          <a:lstStyle/>
          <a:p>
            <a:pPr>
              <a:buFontTx/>
              <a:buNone/>
            </a:pPr>
            <a:r>
              <a:rPr lang="en-US" altLang="en-US"/>
              <a:t>Terminal value, and the use of a stable growth rate. How do you determine that, what is the rule of thumb and how do you determine which year onwards should be terminal year (i.e. how long should your forecasted period be).</a:t>
            </a:r>
          </a:p>
          <a:p>
            <a:pPr>
              <a:buFontTx/>
              <a:buNone/>
            </a:pPr>
            <a:r>
              <a:rPr lang="en-US" altLang="en-US"/>
              <a:t>On how to calculate a WACC, rather than just providing the formula of WACC, it would be useful to give instructions on where to find the market premium data, betas and what is the best method vs the most practical method.  </a:t>
            </a:r>
          </a:p>
          <a:p>
            <a:pPr lvl="1"/>
            <a:r>
              <a:rPr lang="en-US" altLang="en-US"/>
              <a:t>Should we include country risk, exchange rate risks etc and how to get them.</a:t>
            </a:r>
          </a:p>
          <a:p>
            <a:pPr>
              <a:buFontTx/>
              <a:buNone/>
            </a:pPr>
            <a:r>
              <a:rPr lang="en-US" altLang="en-US"/>
              <a:t>Also there is no mentioning of cash revolver and how to calculate it.</a:t>
            </a:r>
          </a:p>
        </p:txBody>
      </p:sp>
    </p:spTree>
  </p:cSld>
  <p:clrMapOvr>
    <a:masterClrMapping/>
  </p:clrMapOvr>
  <p:transition>
    <p:zoom/>
  </p:transition>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p:txBody>
          <a:bodyPr/>
          <a:lstStyle/>
          <a:p>
            <a:r>
              <a:rPr lang="en-US" altLang="en-US"/>
              <a:t>LBO Valuation</a:t>
            </a:r>
          </a:p>
        </p:txBody>
      </p:sp>
      <p:sp>
        <p:nvSpPr>
          <p:cNvPr id="254979" name="Rectangle 3"/>
          <p:cNvSpPr>
            <a:spLocks noGrp="1" noChangeArrowheads="1"/>
          </p:cNvSpPr>
          <p:nvPr>
            <p:ph type="body" idx="1"/>
          </p:nvPr>
        </p:nvSpPr>
        <p:spPr/>
        <p:txBody>
          <a:bodyPr/>
          <a:lstStyle/>
          <a:p>
            <a:pPr marL="342900" indent="-342900"/>
            <a:r>
              <a:rPr lang="en-US" altLang="en-US" b="1" i="1"/>
              <a:t>How can LBO’s be valued by making an assumption on target IRRs for the venture cap / private equity investor.</a:t>
            </a:r>
          </a:p>
          <a:p>
            <a:pPr marL="342900" indent="-342900"/>
            <a:r>
              <a:rPr lang="en-US" altLang="en-US"/>
              <a:t>Recall the very first simple case that was developed in the class.  In this case the equity IRR was driven by the level of leverage and the structure of the debt.</a:t>
            </a:r>
          </a:p>
          <a:p>
            <a:pPr marL="342900" indent="-342900"/>
            <a:r>
              <a:rPr lang="en-US" altLang="en-US"/>
              <a:t>Valuation is realistically driven by the equity IRR criteria of developers and not free cash flow or WACC</a:t>
            </a:r>
          </a:p>
          <a:p>
            <a:pPr marL="342900" indent="-342900"/>
            <a:r>
              <a:rPr lang="en-US" altLang="en-US"/>
              <a:t>The risk metric boils down to the debt capacity of the LBO and the value of the investment depends on the debt structure.</a:t>
            </a:r>
          </a:p>
          <a:p>
            <a:pPr marL="342900" indent="-342900"/>
            <a:r>
              <a:rPr lang="en-US" altLang="en-US"/>
              <a:t>In this case, risk is driven by bankers outside of the company rather than the management or advisors to the company.</a:t>
            </a:r>
          </a:p>
        </p:txBody>
      </p:sp>
    </p:spTree>
  </p:cSld>
  <p:clrMapOvr>
    <a:masterClrMapping/>
  </p:clrMapOvr>
  <p:transition>
    <p:zoom/>
  </p:transition>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r>
              <a:rPr lang="en-US" altLang="en-US"/>
              <a:t>Example of Multiples to Check Valuation</a:t>
            </a:r>
          </a:p>
        </p:txBody>
      </p:sp>
      <p:pic>
        <p:nvPicPr>
          <p:cNvPr id="256003" name="Picture 3" descr="y28254y28254z00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143000"/>
            <a:ext cx="6391275" cy="478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04" name="Text Box 4"/>
          <p:cNvSpPr txBox="1">
            <a:spLocks noChangeArrowheads="1"/>
          </p:cNvSpPr>
          <p:nvPr/>
        </p:nvSpPr>
        <p:spPr bwMode="auto">
          <a:xfrm>
            <a:off x="7162800" y="2057400"/>
            <a:ext cx="1524000" cy="8223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Used multiples to demonstrate that the valuation is not plausible</a:t>
            </a:r>
          </a:p>
        </p:txBody>
      </p:sp>
    </p:spTree>
  </p:cSld>
  <p:clrMapOvr>
    <a:masterClrMapping/>
  </p:clrMapOvr>
  <p:transition>
    <p:zoom/>
  </p:transition>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body" idx="1"/>
          </p:nvPr>
        </p:nvSpPr>
        <p:spPr>
          <a:xfrm>
            <a:off x="1066800" y="1771650"/>
            <a:ext cx="7772400" cy="4114800"/>
          </a:xfrm>
          <a:noFill/>
        </p:spPr>
        <p:txBody>
          <a:bodyPr/>
          <a:lstStyle/>
          <a:p>
            <a:pPr marL="533400" indent="-533400">
              <a:lnSpc>
                <a:spcPct val="90000"/>
              </a:lnSpc>
              <a:buFont typeface="Symbol" panose="05050102010706020507" pitchFamily="18" charset="2"/>
              <a:buAutoNum type="arabicPeriod"/>
            </a:pPr>
            <a:r>
              <a:rPr lang="en-AU" altLang="en-US" sz="900"/>
              <a:t>Does the CEO have other board seats?</a:t>
            </a:r>
          </a:p>
          <a:p>
            <a:pPr marL="533400" indent="-533400">
              <a:lnSpc>
                <a:spcPct val="90000"/>
              </a:lnSpc>
              <a:buFont typeface="Symbol" panose="05050102010706020507" pitchFamily="18" charset="2"/>
              <a:buAutoNum type="arabicPeriod"/>
            </a:pPr>
            <a:r>
              <a:rPr lang="en-AU" altLang="en-US" sz="900"/>
              <a:t>Has the company made takeovers of more than $250 million in the last 3 years?</a:t>
            </a:r>
          </a:p>
          <a:p>
            <a:pPr marL="533400" indent="-533400">
              <a:lnSpc>
                <a:spcPct val="90000"/>
              </a:lnSpc>
              <a:buFont typeface="Symbol" panose="05050102010706020507" pitchFamily="18" charset="2"/>
              <a:buAutoNum type="arabicPeriod"/>
            </a:pPr>
            <a:r>
              <a:rPr lang="en-AU" altLang="en-US" sz="900"/>
              <a:t>Did the auditor grow up with the company?</a:t>
            </a:r>
          </a:p>
          <a:p>
            <a:pPr marL="533400" indent="-533400">
              <a:lnSpc>
                <a:spcPct val="90000"/>
              </a:lnSpc>
              <a:buFont typeface="Symbol" panose="05050102010706020507" pitchFamily="18" charset="2"/>
              <a:buAutoNum type="arabicPeriod"/>
            </a:pPr>
            <a:r>
              <a:rPr lang="en-AU" altLang="en-US" sz="900"/>
              <a:t>Do finance writers call the CEO:</a:t>
            </a:r>
          </a:p>
          <a:p>
            <a:pPr marL="1295400" lvl="2" indent="-381000">
              <a:lnSpc>
                <a:spcPct val="90000"/>
              </a:lnSpc>
              <a:buFontTx/>
              <a:buNone/>
            </a:pPr>
            <a:r>
              <a:rPr lang="en-AU" altLang="en-US" sz="1000"/>
              <a:t>- ‘Whiz-kid’</a:t>
            </a:r>
          </a:p>
          <a:p>
            <a:pPr marL="1295400" lvl="2" indent="-381000">
              <a:lnSpc>
                <a:spcPct val="90000"/>
              </a:lnSpc>
              <a:buFontTx/>
              <a:buNone/>
            </a:pPr>
            <a:r>
              <a:rPr lang="en-AU" altLang="en-US" sz="1000"/>
              <a:t>- Dynamo</a:t>
            </a:r>
          </a:p>
          <a:p>
            <a:pPr marL="1295400" lvl="2" indent="-381000">
              <a:lnSpc>
                <a:spcPct val="90000"/>
              </a:lnSpc>
              <a:buFontTx/>
              <a:buNone/>
            </a:pPr>
            <a:r>
              <a:rPr lang="en-AU" altLang="en-US" sz="1000"/>
              <a:t>- Takeover  King</a:t>
            </a:r>
          </a:p>
          <a:p>
            <a:pPr marL="1295400" lvl="2" indent="-381000">
              <a:lnSpc>
                <a:spcPct val="90000"/>
              </a:lnSpc>
              <a:buFontTx/>
              <a:buNone/>
            </a:pPr>
            <a:r>
              <a:rPr lang="en-AU" altLang="en-US" sz="1000"/>
              <a:t>- Breath of fresh air in the ‘old’ boardroom</a:t>
            </a:r>
          </a:p>
          <a:p>
            <a:pPr marL="533400" indent="-533400">
              <a:lnSpc>
                <a:spcPct val="90000"/>
              </a:lnSpc>
              <a:buFont typeface="Symbol" panose="05050102010706020507" pitchFamily="18" charset="2"/>
              <a:buAutoNum type="arabicPeriod"/>
            </a:pPr>
            <a:r>
              <a:rPr lang="en-AU" altLang="en-US" sz="900"/>
              <a:t>Does the company sponsor the highest level of  performing arts in the country?</a:t>
            </a:r>
          </a:p>
          <a:p>
            <a:pPr marL="533400" indent="-533400">
              <a:lnSpc>
                <a:spcPct val="90000"/>
              </a:lnSpc>
              <a:buFont typeface="Symbol" panose="05050102010706020507" pitchFamily="18" charset="2"/>
              <a:buAutoNum type="arabicPeriod"/>
            </a:pPr>
            <a:r>
              <a:rPr lang="en-AU" altLang="en-US" sz="900"/>
              <a:t>Does the Chairman speak at more than 4 seminars a year?</a:t>
            </a:r>
          </a:p>
          <a:p>
            <a:pPr marL="533400" indent="-533400">
              <a:lnSpc>
                <a:spcPct val="90000"/>
              </a:lnSpc>
              <a:buFont typeface="Symbol" panose="05050102010706020507" pitchFamily="18" charset="2"/>
              <a:buAutoNum type="arabicPeriod"/>
            </a:pPr>
            <a:r>
              <a:rPr lang="en-AU" altLang="en-US" sz="900"/>
              <a:t>Did the share price rocket because of some new technological breakthrough?</a:t>
            </a:r>
          </a:p>
          <a:p>
            <a:pPr marL="533400" indent="-533400">
              <a:lnSpc>
                <a:spcPct val="90000"/>
              </a:lnSpc>
              <a:buFont typeface="Symbol" panose="05050102010706020507" pitchFamily="18" charset="2"/>
              <a:buAutoNum type="arabicPeriod"/>
            </a:pPr>
            <a:r>
              <a:rPr lang="en-AU" altLang="en-US" sz="900"/>
              <a:t>Has the company recently moved into a luxurious head office?</a:t>
            </a:r>
          </a:p>
          <a:p>
            <a:pPr marL="533400" indent="-533400">
              <a:lnSpc>
                <a:spcPct val="90000"/>
              </a:lnSpc>
              <a:buFont typeface="Symbol" panose="05050102010706020507" pitchFamily="18" charset="2"/>
              <a:buAutoNum type="arabicPeriod"/>
            </a:pPr>
            <a:r>
              <a:rPr lang="en-AU" altLang="en-US" sz="900"/>
              <a:t>Is the company installing  a state-of-the-art computer system?</a:t>
            </a:r>
          </a:p>
          <a:p>
            <a:pPr marL="533400" indent="-533400">
              <a:lnSpc>
                <a:spcPct val="90000"/>
              </a:lnSpc>
              <a:buFont typeface="Symbol" panose="05050102010706020507" pitchFamily="18" charset="2"/>
              <a:buAutoNum type="arabicPeriod"/>
            </a:pPr>
            <a:r>
              <a:rPr lang="en-AU" altLang="en-US" sz="900"/>
              <a:t>Is the company diversifying into media, resources, high-tech?</a:t>
            </a:r>
          </a:p>
          <a:p>
            <a:pPr marL="533400" indent="-533400">
              <a:lnSpc>
                <a:spcPct val="90000"/>
              </a:lnSpc>
              <a:buFont typeface="Symbol" panose="05050102010706020507" pitchFamily="18" charset="2"/>
              <a:buAutoNum type="arabicPeriod"/>
            </a:pPr>
            <a:r>
              <a:rPr lang="en-AU" altLang="en-US" sz="900"/>
              <a:t>Has the chief executive been praised by finance writers for innovative financings?</a:t>
            </a:r>
          </a:p>
          <a:p>
            <a:pPr marL="533400" indent="-533400">
              <a:lnSpc>
                <a:spcPct val="90000"/>
              </a:lnSpc>
              <a:buFont typeface="Symbol" panose="05050102010706020507" pitchFamily="18" charset="2"/>
              <a:buAutoNum type="arabicPeriod"/>
            </a:pPr>
            <a:r>
              <a:rPr lang="en-AU" altLang="en-US" sz="900"/>
              <a:t>Has the chief executive been involved with a previous corporate collapse?</a:t>
            </a:r>
          </a:p>
          <a:p>
            <a:pPr marL="533400" indent="-533400">
              <a:lnSpc>
                <a:spcPct val="90000"/>
              </a:lnSpc>
              <a:buFont typeface="Symbol" panose="05050102010706020507" pitchFamily="18" charset="2"/>
              <a:buAutoNum type="arabicPeriod"/>
            </a:pPr>
            <a:r>
              <a:rPr lang="en-AU" altLang="en-US" sz="900"/>
              <a:t>Does the Chairman have a private sauna in his office?</a:t>
            </a:r>
          </a:p>
          <a:p>
            <a:pPr marL="533400" indent="-533400">
              <a:lnSpc>
                <a:spcPct val="90000"/>
              </a:lnSpc>
              <a:buFontTx/>
              <a:buNone/>
            </a:pPr>
            <a:endParaRPr lang="en-AU" altLang="en-US" sz="700" b="1"/>
          </a:p>
          <a:p>
            <a:pPr marL="533400" indent="-533400">
              <a:lnSpc>
                <a:spcPct val="90000"/>
              </a:lnSpc>
              <a:buFontTx/>
              <a:buNone/>
            </a:pPr>
            <a:r>
              <a:rPr lang="en-AU" altLang="en-US" sz="700" b="1"/>
              <a:t>Source: Pierpont (Trevor Sykes) Australian Financial Review, 24 May 2002</a:t>
            </a:r>
          </a:p>
          <a:p>
            <a:pPr marL="533400" indent="-533400">
              <a:lnSpc>
                <a:spcPct val="90000"/>
              </a:lnSpc>
              <a:buFont typeface="Symbol" panose="05050102010706020507" pitchFamily="18" charset="2"/>
              <a:buAutoNum type="arabicPeriod"/>
            </a:pPr>
            <a:endParaRPr lang="en-AU" altLang="en-US" sz="700" b="1"/>
          </a:p>
        </p:txBody>
      </p:sp>
      <p:sp>
        <p:nvSpPr>
          <p:cNvPr id="257027" name="Rectangle 3"/>
          <p:cNvSpPr>
            <a:spLocks noGrp="1" noChangeArrowheads="1"/>
          </p:cNvSpPr>
          <p:nvPr>
            <p:ph type="title"/>
          </p:nvPr>
        </p:nvSpPr>
        <p:spPr/>
        <p:txBody>
          <a:bodyPr/>
          <a:lstStyle/>
          <a:p>
            <a:r>
              <a:rPr lang="en-US" altLang="en-US"/>
              <a:t>Signals that you should sell</a:t>
            </a:r>
          </a:p>
        </p:txBody>
      </p:sp>
    </p:spTree>
  </p:cSld>
  <p:clrMapOvr>
    <a:masterClrMapping/>
  </p:clrMapOvr>
  <p:transition>
    <p:zoom/>
  </p:transition>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p:txBody>
          <a:bodyPr/>
          <a:lstStyle/>
          <a:p>
            <a:r>
              <a:rPr lang="en-US" altLang="en-US"/>
              <a:t>Finance Professor</a:t>
            </a:r>
          </a:p>
        </p:txBody>
      </p:sp>
      <p:sp>
        <p:nvSpPr>
          <p:cNvPr id="258051" name="Rectangle 3"/>
          <p:cNvSpPr>
            <a:spLocks noGrp="1" noChangeArrowheads="1"/>
          </p:cNvSpPr>
          <p:nvPr>
            <p:ph type="body" idx="1"/>
          </p:nvPr>
        </p:nvSpPr>
        <p:spPr/>
        <p:txBody>
          <a:bodyPr/>
          <a:lstStyle/>
          <a:p>
            <a:pPr>
              <a:lnSpc>
                <a:spcPct val="80000"/>
              </a:lnSpc>
            </a:pPr>
            <a:r>
              <a:rPr lang="en-US" altLang="en-US" sz="1200"/>
              <a:t>A finance professor received a call from a large financial institution in New York, asking him to interview for a position on their scientific advisory committee.  He agreed to go up and interview, knowing that such a position would be prestigious and with the extra income we would be able to purchase more consumer durables.  As all of you know, interviews are a long and painful process.  The interviews lasted two days and at the end of the last day the professor was interviewing with the chief executive who would ultimately be making the hiring decision.  At the very end of the interview, the executive asked him, “what is 7 times 3?”  The finance professor confidently responded, “22.”</a:t>
            </a:r>
          </a:p>
          <a:p>
            <a:pPr>
              <a:lnSpc>
                <a:spcPct val="80000"/>
              </a:lnSpc>
            </a:pPr>
            <a:r>
              <a:rPr lang="en-US" altLang="en-US" sz="1200"/>
              <a:t>When he got home from New York his family, for once, was eagerly awaiting his return… with lists of consumer durables in their hands.  “How did it go?” they asked.  “Good,” he said, “except in the last interview they asked me 7x3 and I said 22.”  “Ohh!  Dad!!!” they cried, “it’s 21!”  They threw out their lists of consumer durables, knowing he would never get the job.</a:t>
            </a:r>
          </a:p>
          <a:p>
            <a:pPr>
              <a:lnSpc>
                <a:spcPct val="80000"/>
              </a:lnSpc>
            </a:pPr>
            <a:r>
              <a:rPr lang="en-US" altLang="en-US" sz="1200"/>
              <a:t>Much to his surprise he got a call 2 weeks later saying he’d gotten the position and the firm was having a reception in his honor.  At the reception he found the executive and went up to him.  “Do you remember our interview?” the professor asked.  “Yes,” said the executive.  “And do you remember when you asked me 7x3 and I said 22.”  “Yes,” replied the executive, “I wrote down your answer.”  “Well the correct answer is 21,” said the professor, “</a:t>
            </a:r>
            <a:r>
              <a:rPr lang="en-US" altLang="en-US" sz="1200" i="1"/>
              <a:t>why</a:t>
            </a:r>
            <a:r>
              <a:rPr lang="en-US" altLang="en-US" sz="1200"/>
              <a:t> did I get the job?”  “Well,” said the executive, “of all the finance professors we interviewed… you were the closest.”</a:t>
            </a:r>
          </a:p>
          <a:p>
            <a:pPr>
              <a:lnSpc>
                <a:spcPct val="80000"/>
              </a:lnSpc>
            </a:pPr>
            <a:r>
              <a:rPr lang="en-US" altLang="en-US" sz="1200"/>
              <a:t>The moral of the story is, if I can do this, you can do this: pricing bonds and non-American options using monte carlo simulation to replicate the results achieved explicitly using decision trees.</a:t>
            </a:r>
          </a:p>
        </p:txBody>
      </p:sp>
    </p:spTree>
  </p:cSld>
  <p:clrMapOvr>
    <a:masterClrMapping/>
  </p:clrMapOvr>
  <p:transition>
    <p:zo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a:t>Issues in Measuring Beta – Differences in Beta for Different Companies</a:t>
            </a:r>
          </a:p>
        </p:txBody>
      </p:sp>
      <p:pic>
        <p:nvPicPr>
          <p:cNvPr id="26627"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628775" y="2273300"/>
            <a:ext cx="5810250" cy="2997200"/>
          </a:xfrm>
        </p:spPr>
      </p:pic>
    </p:spTree>
  </p:cSld>
  <p:clrMapOvr>
    <a:masterClrMapping/>
  </p:clrMapOvr>
  <p:transition>
    <p:zoom/>
  </p:transition>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lstStyle/>
          <a:p>
            <a:r>
              <a:rPr lang="en-US" altLang="en-US"/>
              <a:t>Finance Professors</a:t>
            </a:r>
          </a:p>
        </p:txBody>
      </p:sp>
      <p:sp>
        <p:nvSpPr>
          <p:cNvPr id="259075" name="Rectangle 3"/>
          <p:cNvSpPr>
            <a:spLocks noGrp="1" noChangeArrowheads="1"/>
          </p:cNvSpPr>
          <p:nvPr>
            <p:ph type="body" idx="1"/>
          </p:nvPr>
        </p:nvSpPr>
        <p:spPr/>
        <p:txBody>
          <a:bodyPr/>
          <a:lstStyle/>
          <a:p>
            <a:r>
              <a:rPr lang="en-US" altLang="en-US"/>
              <a:t>A medical doctor, an engineer, and a finance professor are at a cocktail party.  </a:t>
            </a:r>
          </a:p>
          <a:p>
            <a:pPr lvl="1"/>
            <a:r>
              <a:rPr lang="en-US" altLang="en-US"/>
              <a:t>The medical doctor pompously asserts that the medical profession is the oldest profession.  He cites a passage from the Bible, in Genesis where god creates man and woman.  “Surely,” he says, “this was the first medical act.”  </a:t>
            </a:r>
          </a:p>
          <a:p>
            <a:pPr lvl="1"/>
            <a:r>
              <a:rPr lang="en-US" altLang="en-US"/>
              <a:t>The engineer jumps in and says, “I remember a passage prior to that, which says, out of the chaos and confusion, God created the earth.  Surely, this was the first act of engineering and predates the first medical act.”  </a:t>
            </a:r>
          </a:p>
          <a:p>
            <a:pPr lvl="1"/>
            <a:r>
              <a:rPr lang="en-US" altLang="en-US"/>
              <a:t>“Aha!” says the finance professor, “who created the confusion?!”</a:t>
            </a:r>
          </a:p>
        </p:txBody>
      </p:sp>
    </p:spTree>
  </p:cSld>
  <p:clrMapOvr>
    <a:masterClrMapping/>
  </p:clrMapOvr>
  <p:transition>
    <p:zoom/>
  </p:transition>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p:txBody>
          <a:bodyPr/>
          <a:lstStyle/>
          <a:p>
            <a:r>
              <a:rPr lang="en-US" altLang="en-US"/>
              <a:t>Resources and Contacts</a:t>
            </a:r>
          </a:p>
        </p:txBody>
      </p:sp>
      <p:sp>
        <p:nvSpPr>
          <p:cNvPr id="260099" name="Rectangle 3"/>
          <p:cNvSpPr>
            <a:spLocks noGrp="1" noChangeArrowheads="1"/>
          </p:cNvSpPr>
          <p:nvPr>
            <p:ph type="body" idx="1"/>
          </p:nvPr>
        </p:nvSpPr>
        <p:spPr/>
        <p:txBody>
          <a:bodyPr/>
          <a:lstStyle/>
          <a:p>
            <a:pPr>
              <a:lnSpc>
                <a:spcPct val="80000"/>
              </a:lnSpc>
            </a:pPr>
            <a:r>
              <a:rPr lang="en-US" altLang="en-US" sz="1600"/>
              <a:t>My contacts</a:t>
            </a:r>
          </a:p>
          <a:p>
            <a:pPr lvl="1">
              <a:lnSpc>
                <a:spcPct val="80000"/>
              </a:lnSpc>
            </a:pPr>
            <a:r>
              <a:rPr lang="en-US" altLang="en-US" sz="1600"/>
              <a:t>Ed Bodmer</a:t>
            </a:r>
          </a:p>
          <a:p>
            <a:pPr lvl="1">
              <a:lnSpc>
                <a:spcPct val="80000"/>
              </a:lnSpc>
            </a:pPr>
            <a:r>
              <a:rPr lang="en-US" altLang="en-US" sz="1600"/>
              <a:t>Phone: +001-630-886-2754</a:t>
            </a:r>
          </a:p>
          <a:p>
            <a:pPr lvl="1">
              <a:lnSpc>
                <a:spcPct val="80000"/>
              </a:lnSpc>
            </a:pPr>
            <a:r>
              <a:rPr lang="en-US" altLang="en-US" sz="1600"/>
              <a:t>E-mail: </a:t>
            </a:r>
            <a:r>
              <a:rPr lang="en-US" altLang="en-US" sz="1600">
                <a:hlinkClick r:id="rId2"/>
              </a:rPr>
              <a:t>edbodmer@aol.com</a:t>
            </a:r>
            <a:endParaRPr lang="en-US" altLang="en-US" sz="1600"/>
          </a:p>
          <a:p>
            <a:pPr>
              <a:lnSpc>
                <a:spcPct val="80000"/>
              </a:lnSpc>
            </a:pPr>
            <a:r>
              <a:rPr lang="en-US" altLang="en-US" sz="1600"/>
              <a:t>Other Sources</a:t>
            </a:r>
          </a:p>
          <a:p>
            <a:pPr lvl="1">
              <a:lnSpc>
                <a:spcPct val="80000"/>
              </a:lnSpc>
            </a:pPr>
            <a:r>
              <a:rPr lang="en-US" altLang="en-US" sz="1600"/>
              <a:t>http://pages.stern.nyu.edu/~adamodar/</a:t>
            </a:r>
          </a:p>
          <a:p>
            <a:pPr lvl="1">
              <a:lnSpc>
                <a:spcPct val="80000"/>
              </a:lnSpc>
            </a:pPr>
            <a:r>
              <a:rPr lang="en-US" altLang="en-US" sz="1600">
                <a:hlinkClick r:id="rId3"/>
              </a:rPr>
              <a:t>www.sec.us.gov</a:t>
            </a:r>
            <a:r>
              <a:rPr lang="en-US" altLang="en-US" sz="1600"/>
              <a:t> -- financial documents</a:t>
            </a:r>
          </a:p>
          <a:p>
            <a:pPr lvl="1">
              <a:lnSpc>
                <a:spcPct val="80000"/>
              </a:lnSpc>
            </a:pPr>
            <a:r>
              <a:rPr lang="en-US" altLang="en-US" sz="1600">
                <a:hlinkClick r:id="rId4"/>
              </a:rPr>
              <a:t>www.finance.yahoo.com</a:t>
            </a:r>
            <a:r>
              <a:rPr lang="en-US" altLang="en-US" sz="1600"/>
              <a:t>; </a:t>
            </a:r>
            <a:r>
              <a:rPr lang="en-US" altLang="en-US" sz="1600">
                <a:hlinkClick r:id="rId5"/>
              </a:rPr>
              <a:t>www.googlefinance.com</a:t>
            </a:r>
            <a:r>
              <a:rPr lang="en-US" altLang="en-US" sz="1600"/>
              <a:t>; </a:t>
            </a:r>
            <a:r>
              <a:rPr lang="en-US" altLang="en-US" sz="1600">
                <a:hlinkClick r:id="rId6"/>
              </a:rPr>
              <a:t>www.valueline.com</a:t>
            </a:r>
            <a:r>
              <a:rPr lang="en-US" altLang="en-US" sz="1600"/>
              <a:t>  -- stock prices and financial ratios</a:t>
            </a:r>
          </a:p>
          <a:p>
            <a:pPr lvl="1">
              <a:lnSpc>
                <a:spcPct val="80000"/>
              </a:lnSpc>
            </a:pPr>
            <a:r>
              <a:rPr lang="en-US" altLang="en-US" sz="1600">
                <a:hlinkClick r:id="rId7"/>
              </a:rPr>
              <a:t>www.standardandpoors.com</a:t>
            </a:r>
            <a:r>
              <a:rPr lang="en-US" altLang="en-US" sz="1600"/>
              <a:t>; </a:t>
            </a:r>
            <a:r>
              <a:rPr lang="en-US" altLang="en-US" sz="1600">
                <a:hlinkClick r:id="rId8"/>
              </a:rPr>
              <a:t>www.moodys.com</a:t>
            </a:r>
            <a:r>
              <a:rPr lang="en-US" altLang="en-US" sz="1600"/>
              <a:t> – credit rating and other information</a:t>
            </a:r>
          </a:p>
          <a:p>
            <a:pPr lvl="1">
              <a:lnSpc>
                <a:spcPct val="80000"/>
              </a:lnSpc>
            </a:pPr>
            <a:r>
              <a:rPr lang="en-US" altLang="en-US" sz="1600">
                <a:hlinkClick r:id="rId9"/>
              </a:rPr>
              <a:t>www.bondsonline.com</a:t>
            </a:r>
            <a:r>
              <a:rPr lang="en-US" altLang="en-US" sz="1600"/>
              <a:t> – credit spreads</a:t>
            </a:r>
          </a:p>
          <a:p>
            <a:pPr lvl="1">
              <a:lnSpc>
                <a:spcPct val="80000"/>
              </a:lnSpc>
            </a:pPr>
            <a:endParaRPr lang="en-US" altLang="en-US" sz="1600"/>
          </a:p>
        </p:txBody>
      </p:sp>
    </p:spTree>
  </p:cSld>
  <p:clrMapOvr>
    <a:masterClrMapping/>
  </p:clrMapOvr>
  <p:transition>
    <p:zo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3"/>
          <p:cNvSpPr>
            <a:spLocks noGrp="1"/>
          </p:cNvSpPr>
          <p:nvPr>
            <p:ph type="title"/>
          </p:nvPr>
        </p:nvSpPr>
        <p:spPr/>
        <p:txBody>
          <a:bodyPr/>
          <a:lstStyle/>
          <a:p>
            <a:r>
              <a:rPr lang="en-US" altLang="en-US"/>
              <a:t>GE Beta Before and After Financial Crisis</a:t>
            </a:r>
          </a:p>
        </p:txBody>
      </p:sp>
      <p:pic>
        <p:nvPicPr>
          <p:cNvPr id="27651"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76225" y="2209800"/>
            <a:ext cx="4232275" cy="3079750"/>
          </a:xfrm>
          <a:noFill/>
        </p:spPr>
      </p:pic>
      <p:pic>
        <p:nvPicPr>
          <p:cNvPr id="27652"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572000" y="2209800"/>
            <a:ext cx="4305300" cy="3133725"/>
          </a:xfrm>
          <a:noFill/>
        </p:spPr>
      </p:pic>
    </p:spTree>
  </p:cSld>
  <p:clrMapOvr>
    <a:masterClrMapping/>
  </p:clrMapOvr>
  <p:transition>
    <p:zo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a:t>Problems with Growth</a:t>
            </a:r>
          </a:p>
        </p:txBody>
      </p:sp>
      <p:sp>
        <p:nvSpPr>
          <p:cNvPr id="28675" name="Content Placeholder 2"/>
          <p:cNvSpPr>
            <a:spLocks noGrp="1"/>
          </p:cNvSpPr>
          <p:nvPr>
            <p:ph idx="1"/>
          </p:nvPr>
        </p:nvSpPr>
        <p:spPr/>
        <p:txBody>
          <a:bodyPr/>
          <a:lstStyle/>
          <a:p>
            <a:r>
              <a:rPr lang="en-US" altLang="en-US"/>
              <a:t>Typical assumption that growth equals inflation means world economy would stop</a:t>
            </a:r>
          </a:p>
          <a:p>
            <a:r>
              <a:rPr lang="en-US" altLang="en-US"/>
              <a:t>Time period before which reach stable growth is impossible to estimate</a:t>
            </a:r>
          </a:p>
          <a:p>
            <a:r>
              <a:rPr lang="en-US" altLang="en-US"/>
              <a:t>Evidence that sell-side analysts chronically over-estimate short-term growth rates</a:t>
            </a:r>
          </a:p>
        </p:txBody>
      </p:sp>
    </p:spTree>
  </p:cSld>
  <p:clrMapOvr>
    <a:masterClrMapping/>
  </p:clrMapOvr>
  <p:transition>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ltLang="en-US"/>
              <a:t>Example of Method 1: Financial Theory</a:t>
            </a:r>
          </a:p>
        </p:txBody>
      </p:sp>
      <p:graphicFrame>
        <p:nvGraphicFramePr>
          <p:cNvPr id="29699" name="Object 5"/>
          <p:cNvGraphicFramePr>
            <a:graphicFrameLocks noGrp="1" noChangeAspect="1"/>
          </p:cNvGraphicFramePr>
          <p:nvPr>
            <p:ph idx="1"/>
          </p:nvPr>
        </p:nvGraphicFramePr>
        <p:xfrm>
          <a:off x="1295400" y="1905000"/>
          <a:ext cx="5943600" cy="2873375"/>
        </p:xfrm>
        <a:graphic>
          <a:graphicData uri="http://schemas.openxmlformats.org/presentationml/2006/ole">
            <mc:AlternateContent xmlns:mc="http://schemas.openxmlformats.org/markup-compatibility/2006">
              <mc:Choice xmlns:v="urn:schemas-microsoft-com:vml" Requires="v">
                <p:oleObj spid="_x0000_s29710" name="Document" r:id="rId4" imgW="2719957" imgH="1313677" progId="Word.Document.8">
                  <p:embed/>
                </p:oleObj>
              </mc:Choice>
              <mc:Fallback>
                <p:oleObj name="Document" r:id="rId4" imgW="2719957" imgH="1313677" progId="Word.Documen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905000"/>
                        <a:ext cx="5943600" cy="287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0" name="Text Box 7"/>
          <p:cNvSpPr txBox="1">
            <a:spLocks noChangeArrowheads="1"/>
          </p:cNvSpPr>
          <p:nvPr/>
        </p:nvSpPr>
        <p:spPr bwMode="auto">
          <a:xfrm>
            <a:off x="1295400" y="5181600"/>
            <a:ext cx="5867400" cy="64135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sz="1800"/>
              <a:t>Differences in Beta, Rm and Terminal Growth have an Immense Effect on the Value of the Investment</a:t>
            </a:r>
          </a:p>
        </p:txBody>
      </p:sp>
      <p:sp>
        <p:nvSpPr>
          <p:cNvPr id="29701" name="Line 8"/>
          <p:cNvSpPr>
            <a:spLocks noChangeShapeType="1"/>
          </p:cNvSpPr>
          <p:nvPr/>
        </p:nvSpPr>
        <p:spPr bwMode="auto">
          <a:xfrm flipV="1">
            <a:off x="2971800" y="4572000"/>
            <a:ext cx="1295400" cy="5334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9702" name="Line 9"/>
          <p:cNvSpPr>
            <a:spLocks noChangeShapeType="1"/>
          </p:cNvSpPr>
          <p:nvPr/>
        </p:nvSpPr>
        <p:spPr bwMode="auto">
          <a:xfrm flipV="1">
            <a:off x="2971800" y="4495800"/>
            <a:ext cx="2438400" cy="685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9703" name="Line 10"/>
          <p:cNvSpPr>
            <a:spLocks noChangeShapeType="1"/>
          </p:cNvSpPr>
          <p:nvPr/>
        </p:nvSpPr>
        <p:spPr bwMode="auto">
          <a:xfrm flipV="1">
            <a:off x="3124200" y="4495800"/>
            <a:ext cx="3352800" cy="762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9704" name="Text Box 11"/>
          <p:cNvSpPr txBox="1">
            <a:spLocks noChangeArrowheads="1"/>
          </p:cNvSpPr>
          <p:nvPr/>
        </p:nvSpPr>
        <p:spPr bwMode="auto">
          <a:xfrm>
            <a:off x="7391400" y="2286000"/>
            <a:ext cx="1371600" cy="131445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sz="1600"/>
              <a:t>Fundamental parameters are almost impossible to measure</a:t>
            </a:r>
          </a:p>
        </p:txBody>
      </p:sp>
    </p:spTree>
  </p:cSld>
  <p:clrMapOvr>
    <a:masterClrMapping/>
  </p:clrMapOvr>
  <p:transition>
    <p:zo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ltLang="en-US"/>
              <a:t>Problems with DCF – </a:t>
            </a:r>
            <a:br>
              <a:rPr lang="en-US" altLang="en-US"/>
            </a:br>
            <a:r>
              <a:rPr lang="en-US" altLang="en-US"/>
              <a:t>Range in Values</a:t>
            </a:r>
          </a:p>
        </p:txBody>
      </p:sp>
      <p:sp>
        <p:nvSpPr>
          <p:cNvPr id="31747" name="Rectangle 3"/>
          <p:cNvSpPr>
            <a:spLocks noGrp="1" noChangeArrowheads="1"/>
          </p:cNvSpPr>
          <p:nvPr>
            <p:ph type="body" idx="1"/>
          </p:nvPr>
        </p:nvSpPr>
        <p:spPr>
          <a:xfrm>
            <a:off x="762000" y="1524000"/>
            <a:ext cx="3276600" cy="4191000"/>
          </a:xfrm>
        </p:spPr>
        <p:txBody>
          <a:bodyPr/>
          <a:lstStyle/>
          <a:p>
            <a:r>
              <a:rPr lang="en-US" altLang="en-US"/>
              <a:t>Note the range in values in the analyst report</a:t>
            </a:r>
          </a:p>
          <a:p>
            <a:r>
              <a:rPr lang="en-US" altLang="en-US"/>
              <a:t>The range is less when a terminal value is used, but the range is still very high</a:t>
            </a:r>
          </a:p>
          <a:p>
            <a:r>
              <a:rPr lang="en-US" altLang="en-US"/>
              <a:t>The high range exists even though there is a tight range in discount rates</a:t>
            </a:r>
          </a:p>
          <a:p>
            <a:endParaRPr lang="en-US" altLang="en-US"/>
          </a:p>
        </p:txBody>
      </p:sp>
      <p:pic>
        <p:nvPicPr>
          <p:cNvPr id="317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685800"/>
            <a:ext cx="4067175" cy="537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31749" name="Line 5"/>
          <p:cNvSpPr>
            <a:spLocks noChangeShapeType="1"/>
          </p:cNvSpPr>
          <p:nvPr/>
        </p:nvSpPr>
        <p:spPr bwMode="auto">
          <a:xfrm flipV="1">
            <a:off x="5410200" y="2590800"/>
            <a:ext cx="2438400" cy="1066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31750" name="Line 6"/>
          <p:cNvSpPr>
            <a:spLocks noChangeShapeType="1"/>
          </p:cNvSpPr>
          <p:nvPr/>
        </p:nvSpPr>
        <p:spPr bwMode="auto">
          <a:xfrm flipV="1">
            <a:off x="5486400" y="4648200"/>
            <a:ext cx="2286000" cy="9906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dirty="0"/>
              <a:t>NOBEL Prize 4</a:t>
            </a:r>
          </a:p>
        </p:txBody>
      </p:sp>
      <p:sp>
        <p:nvSpPr>
          <p:cNvPr id="32771" name="Text Placeholder 4"/>
          <p:cNvSpPr>
            <a:spLocks noGrp="1"/>
          </p:cNvSpPr>
          <p:nvPr>
            <p:ph type="body" idx="1"/>
          </p:nvPr>
        </p:nvSpPr>
        <p:spPr>
          <a:xfrm>
            <a:off x="685800" y="1447800"/>
            <a:ext cx="7772400" cy="1500188"/>
          </a:xfrm>
        </p:spPr>
        <p:txBody>
          <a:bodyPr/>
          <a:lstStyle/>
          <a:p>
            <a:r>
              <a:rPr lang="en-US" altLang="en-US" sz="3200"/>
              <a:t>Measurement of risk using mathematical and statistical analysis</a:t>
            </a:r>
          </a:p>
        </p:txBody>
      </p:sp>
    </p:spTree>
  </p:cSld>
  <p:clrMapOvr>
    <a:masterClrMapping/>
  </p:clrMapOvr>
  <p:transition>
    <p:zo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667000"/>
            <a:ext cx="3810000" cy="260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514600"/>
            <a:ext cx="4033838"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Text Box 4"/>
          <p:cNvSpPr txBox="1">
            <a:spLocks noChangeArrowheads="1"/>
          </p:cNvSpPr>
          <p:nvPr/>
        </p:nvSpPr>
        <p:spPr bwMode="auto">
          <a:xfrm>
            <a:off x="762000" y="1752600"/>
            <a:ext cx="3581400" cy="527050"/>
          </a:xfrm>
          <a:prstGeom prst="rect">
            <a:avLst/>
          </a:prstGeom>
          <a:solidFill>
            <a:srgbClr val="F6F8A6"/>
          </a:solidFill>
          <a:ln w="9525">
            <a:solidFill>
              <a:schemeClr val="hlink"/>
            </a:solidFill>
            <a:miter lim="800000"/>
            <a:headEnd/>
            <a:tailEnd/>
          </a:ln>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spcBef>
                <a:spcPct val="50000"/>
              </a:spcBef>
            </a:pPr>
            <a:r>
              <a:rPr lang="en-US" altLang="en-US" sz="1400"/>
              <a:t>Case 1: 15% Volatility; 40% Mean Reversion; 4.5 Long-run Marginal Cost</a:t>
            </a:r>
          </a:p>
        </p:txBody>
      </p:sp>
      <p:sp>
        <p:nvSpPr>
          <p:cNvPr id="33797" name="Text Box 5"/>
          <p:cNvSpPr txBox="1">
            <a:spLocks noChangeArrowheads="1"/>
          </p:cNvSpPr>
          <p:nvPr/>
        </p:nvSpPr>
        <p:spPr bwMode="auto">
          <a:xfrm>
            <a:off x="4876800" y="1752600"/>
            <a:ext cx="3581400" cy="527050"/>
          </a:xfrm>
          <a:prstGeom prst="rect">
            <a:avLst/>
          </a:prstGeom>
          <a:solidFill>
            <a:srgbClr val="F6F8A6"/>
          </a:solidFill>
          <a:ln w="9525">
            <a:solidFill>
              <a:schemeClr val="hlink"/>
            </a:solidFill>
            <a:miter lim="800000"/>
            <a:headEnd/>
            <a:tailEnd/>
          </a:ln>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spcBef>
                <a:spcPct val="50000"/>
              </a:spcBef>
            </a:pPr>
            <a:r>
              <a:rPr lang="en-US" altLang="en-US" sz="1400"/>
              <a:t>Case 2: 25% Volatility; 10% Mean Reversion; 4.0 Long-run Marginal Cost</a:t>
            </a:r>
          </a:p>
        </p:txBody>
      </p:sp>
      <p:sp>
        <p:nvSpPr>
          <p:cNvPr id="33798" name="Rectangle 6"/>
          <p:cNvSpPr>
            <a:spLocks noGrp="1" noChangeArrowheads="1"/>
          </p:cNvSpPr>
          <p:nvPr>
            <p:ph type="title"/>
          </p:nvPr>
        </p:nvSpPr>
        <p:spPr/>
        <p:txBody>
          <a:bodyPr/>
          <a:lstStyle/>
          <a:p>
            <a:r>
              <a:rPr lang="en-US" altLang="en-US"/>
              <a:t>Method 2: Stochastic Mathematics</a:t>
            </a:r>
          </a:p>
        </p:txBody>
      </p:sp>
      <p:sp>
        <p:nvSpPr>
          <p:cNvPr id="33799" name="Text Box 8"/>
          <p:cNvSpPr txBox="1">
            <a:spLocks noChangeArrowheads="1"/>
          </p:cNvSpPr>
          <p:nvPr/>
        </p:nvSpPr>
        <p:spPr bwMode="auto">
          <a:xfrm>
            <a:off x="457200" y="5410200"/>
            <a:ext cx="2819400" cy="5175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sz="1400"/>
              <a:t>The probability of earning below the risk free rate is about 5%</a:t>
            </a:r>
          </a:p>
        </p:txBody>
      </p:sp>
      <p:sp>
        <p:nvSpPr>
          <p:cNvPr id="33800" name="Line 9"/>
          <p:cNvSpPr>
            <a:spLocks noChangeShapeType="1"/>
          </p:cNvSpPr>
          <p:nvPr/>
        </p:nvSpPr>
        <p:spPr bwMode="auto">
          <a:xfrm flipV="1">
            <a:off x="1066800" y="4419600"/>
            <a:ext cx="457200" cy="9906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33801" name="Text Box 10"/>
          <p:cNvSpPr txBox="1">
            <a:spLocks noChangeArrowheads="1"/>
          </p:cNvSpPr>
          <p:nvPr/>
        </p:nvSpPr>
        <p:spPr bwMode="auto">
          <a:xfrm>
            <a:off x="4953000" y="5410200"/>
            <a:ext cx="2819400" cy="5175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sz="1400"/>
              <a:t>The probability of earning below the risk free rate is about 55%</a:t>
            </a:r>
          </a:p>
        </p:txBody>
      </p:sp>
      <p:sp>
        <p:nvSpPr>
          <p:cNvPr id="33802" name="Line 11"/>
          <p:cNvSpPr>
            <a:spLocks noChangeShapeType="1"/>
          </p:cNvSpPr>
          <p:nvPr/>
        </p:nvSpPr>
        <p:spPr bwMode="auto">
          <a:xfrm flipV="1">
            <a:off x="5334000" y="3429000"/>
            <a:ext cx="990600" cy="20574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33803" name="Text Box 12"/>
          <p:cNvSpPr txBox="1">
            <a:spLocks noChangeArrowheads="1"/>
          </p:cNvSpPr>
          <p:nvPr/>
        </p:nvSpPr>
        <p:spPr bwMode="auto">
          <a:xfrm>
            <a:off x="6248400" y="762000"/>
            <a:ext cx="2590800" cy="5810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sz="1600"/>
              <a:t>If only we could measure these things</a:t>
            </a:r>
          </a:p>
        </p:txBody>
      </p:sp>
      <p:sp>
        <p:nvSpPr>
          <p:cNvPr id="33804" name="Line 13"/>
          <p:cNvSpPr>
            <a:spLocks noChangeShapeType="1"/>
          </p:cNvSpPr>
          <p:nvPr/>
        </p:nvSpPr>
        <p:spPr bwMode="auto">
          <a:xfrm>
            <a:off x="7391400" y="1371600"/>
            <a:ext cx="0" cy="381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a:t>Complex/Challenging Issues in Evaluating Multiples</a:t>
            </a:r>
          </a:p>
        </p:txBody>
      </p:sp>
      <p:sp>
        <p:nvSpPr>
          <p:cNvPr id="6147" name="Content Placeholder 2"/>
          <p:cNvSpPr>
            <a:spLocks noGrp="1"/>
          </p:cNvSpPr>
          <p:nvPr>
            <p:ph idx="1"/>
          </p:nvPr>
        </p:nvSpPr>
        <p:spPr/>
        <p:txBody>
          <a:bodyPr/>
          <a:lstStyle/>
          <a:p>
            <a:r>
              <a:rPr lang="en-US" altLang="en-US" dirty="0"/>
              <a:t>Understanding the Value Driver Formula Implications </a:t>
            </a:r>
          </a:p>
          <a:p>
            <a:pPr lvl="1"/>
            <a:r>
              <a:rPr lang="en-US" altLang="en-US" dirty="0"/>
              <a:t>EV = NOPLAT x (1-g/ROIC)/(WACC – g)</a:t>
            </a:r>
          </a:p>
          <a:p>
            <a:r>
              <a:rPr lang="en-US" altLang="en-US" dirty="0"/>
              <a:t>Developing Formulas with Flexible Transition Periods and Flexible Growth Rate Changes</a:t>
            </a:r>
          </a:p>
          <a:p>
            <a:r>
              <a:rPr lang="en-US" altLang="en-US" dirty="0"/>
              <a:t>Understanding P/E formula for Flexible Transition Periods</a:t>
            </a:r>
          </a:p>
          <a:p>
            <a:r>
              <a:rPr lang="en-US" altLang="en-US" dirty="0"/>
              <a:t>Adjusting the EV/EBITDA Formula</a:t>
            </a:r>
          </a:p>
          <a:p>
            <a:pPr lvl="1"/>
            <a:r>
              <a:rPr lang="en-US" altLang="en-US" dirty="0"/>
              <a:t>Stable Ratio of Capital Expenditure to Depreciation</a:t>
            </a:r>
          </a:p>
          <a:p>
            <a:pPr lvl="1"/>
            <a:r>
              <a:rPr lang="en-US" altLang="en-US" dirty="0"/>
              <a:t>Stable Ratios of Depreciation to Net Plant</a:t>
            </a:r>
          </a:p>
          <a:p>
            <a:pPr lvl="1"/>
            <a:r>
              <a:rPr lang="en-US" altLang="en-US" dirty="0"/>
              <a:t>Stable Ratios of Deferred Taxes</a:t>
            </a:r>
          </a:p>
          <a:p>
            <a:r>
              <a:rPr lang="en-US" altLang="en-US" dirty="0"/>
              <a:t>Regression Analysis in Evaluating Multiples</a:t>
            </a:r>
          </a:p>
        </p:txBody>
      </p:sp>
    </p:spTree>
  </p:cSld>
  <p:clrMapOvr>
    <a:masterClrMapping/>
  </p:clrMapOvr>
  <p:transition>
    <p:zo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ltLang="en-US"/>
              <a:t>Example of Method 3: Debt Capacity</a:t>
            </a:r>
          </a:p>
        </p:txBody>
      </p:sp>
      <p:pic>
        <p:nvPicPr>
          <p:cNvPr id="34819" name="Picture 4"/>
          <p:cNvPicPr>
            <a:picLocks noGrp="1" noChangeAspect="1" noChangeArrowheads="1"/>
          </p:cNvPicPr>
          <p:nvPr>
            <p:ph type="body" idx="1"/>
          </p:nvPr>
        </p:nvPicPr>
        <p:blipFill>
          <a:blip r:embed="rId2" cstate="print">
            <a:extLst>
              <a:ext uri="{28A0092B-C50C-407E-A947-70E740481C1C}">
                <a14:useLocalDpi xmlns:a14="http://schemas.microsoft.com/office/drawing/2010/main" val="0"/>
              </a:ext>
            </a:extLst>
          </a:blip>
          <a:srcRect/>
          <a:stretch>
            <a:fillRect/>
          </a:stretch>
        </p:blipFill>
        <p:spPr>
          <a:xfrm>
            <a:off x="1371600" y="2362200"/>
            <a:ext cx="5848350" cy="2198688"/>
          </a:xfrm>
          <a:noFill/>
        </p:spPr>
      </p:pic>
      <p:sp>
        <p:nvSpPr>
          <p:cNvPr id="34820" name="Text Box 6"/>
          <p:cNvSpPr txBox="1">
            <a:spLocks noChangeArrowheads="1"/>
          </p:cNvSpPr>
          <p:nvPr/>
        </p:nvSpPr>
        <p:spPr bwMode="auto">
          <a:xfrm>
            <a:off x="3657600" y="1371600"/>
            <a:ext cx="3962400" cy="5810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sz="1600"/>
              <a:t>Let Bankers Assess the Risk – That is Their Job</a:t>
            </a:r>
          </a:p>
        </p:txBody>
      </p:sp>
    </p:spTree>
  </p:cSld>
  <p:clrMapOvr>
    <a:masterClrMapping/>
  </p:clrMapOvr>
  <p:transition>
    <p:zo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a:t>REAL WORLD</a:t>
            </a:r>
          </a:p>
        </p:txBody>
      </p:sp>
      <p:sp>
        <p:nvSpPr>
          <p:cNvPr id="35843" name="Text Placeholder 5"/>
          <p:cNvSpPr>
            <a:spLocks noGrp="1"/>
          </p:cNvSpPr>
          <p:nvPr>
            <p:ph type="body" idx="1"/>
          </p:nvPr>
        </p:nvSpPr>
        <p:spPr>
          <a:xfrm>
            <a:off x="609600" y="1066800"/>
            <a:ext cx="7772400" cy="1500188"/>
          </a:xfrm>
        </p:spPr>
        <p:txBody>
          <a:bodyPr/>
          <a:lstStyle/>
          <a:p>
            <a:r>
              <a:rPr lang="en-US" altLang="en-US" sz="2800"/>
              <a:t>Debt matters a lot in valuation and determines whether an investment will or will not be made</a:t>
            </a:r>
          </a:p>
        </p:txBody>
      </p:sp>
    </p:spTree>
  </p:cSld>
  <p:clrMapOvr>
    <a:masterClrMapping/>
  </p:clrMapOvr>
  <p:transition>
    <p:zo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ltLang="en-US"/>
              <a:t>Comparison of Approaches: Which Investment would you Select</a:t>
            </a:r>
          </a:p>
        </p:txBody>
      </p:sp>
      <p:sp>
        <p:nvSpPr>
          <p:cNvPr id="36867" name="Rectangle 3"/>
          <p:cNvSpPr>
            <a:spLocks noGrp="1" noChangeArrowheads="1"/>
          </p:cNvSpPr>
          <p:nvPr>
            <p:ph type="body" sz="half" idx="1"/>
          </p:nvPr>
        </p:nvSpPr>
        <p:spPr/>
        <p:txBody>
          <a:bodyPr/>
          <a:lstStyle/>
          <a:p>
            <a:r>
              <a:rPr lang="en-US" altLang="en-US" sz="1600"/>
              <a:t>          </a:t>
            </a:r>
            <a:r>
              <a:rPr lang="en-US" altLang="en-US" sz="1800" b="1"/>
              <a:t>Project A</a:t>
            </a:r>
          </a:p>
          <a:p>
            <a:endParaRPr lang="en-US" altLang="en-US" sz="1800" b="1"/>
          </a:p>
        </p:txBody>
      </p:sp>
      <p:sp>
        <p:nvSpPr>
          <p:cNvPr id="36868" name="Rectangle 4"/>
          <p:cNvSpPr>
            <a:spLocks noGrp="1" noChangeArrowheads="1"/>
          </p:cNvSpPr>
          <p:nvPr>
            <p:ph type="body" sz="half" idx="2"/>
          </p:nvPr>
        </p:nvSpPr>
        <p:spPr/>
        <p:txBody>
          <a:bodyPr/>
          <a:lstStyle/>
          <a:p>
            <a:r>
              <a:rPr lang="en-US" altLang="en-US" sz="1600"/>
              <a:t>                    </a:t>
            </a:r>
            <a:r>
              <a:rPr lang="en-US" altLang="en-US" sz="1800" b="1"/>
              <a:t>Project B</a:t>
            </a:r>
          </a:p>
          <a:p>
            <a:endParaRPr lang="en-US" altLang="en-US" sz="1800" b="1"/>
          </a:p>
        </p:txBody>
      </p:sp>
      <p:pic>
        <p:nvPicPr>
          <p:cNvPr id="3686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209800"/>
            <a:ext cx="3733800" cy="263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3687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2209800"/>
            <a:ext cx="3657600" cy="264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36871" name="Text Box 7"/>
          <p:cNvSpPr txBox="1">
            <a:spLocks noChangeArrowheads="1"/>
          </p:cNvSpPr>
          <p:nvPr/>
        </p:nvSpPr>
        <p:spPr bwMode="auto">
          <a:xfrm>
            <a:off x="1219200" y="5181600"/>
            <a:ext cx="6019800" cy="5810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sz="1600"/>
              <a:t>Project A has a higher rate of return relative to its cost of capital, but Project B has a higher equity return</a:t>
            </a:r>
          </a:p>
        </p:txBody>
      </p:sp>
    </p:spTree>
  </p:cSld>
  <p:clrMapOvr>
    <a:masterClrMapping/>
  </p:clrMapOvr>
  <p:transition>
    <p:zo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ltLang="en-US"/>
              <a:t>Valuation Overview</a:t>
            </a:r>
          </a:p>
        </p:txBody>
      </p:sp>
      <p:sp>
        <p:nvSpPr>
          <p:cNvPr id="37891" name="Rectangle 4"/>
          <p:cNvSpPr>
            <a:spLocks noGrp="1" noChangeArrowheads="1"/>
          </p:cNvSpPr>
          <p:nvPr>
            <p:ph type="body" idx="1"/>
          </p:nvPr>
        </p:nvSpPr>
        <p:spPr/>
        <p:txBody>
          <a:bodyPr/>
          <a:lstStyle/>
          <a:p>
            <a:pPr>
              <a:buFontTx/>
              <a:buNone/>
            </a:pPr>
            <a:r>
              <a:rPr lang="en-US" altLang="en-US"/>
              <a:t>Despite that fact that all we have to do is forecast cash flow and then determine the risk associated with those cash flows, valuation is a huge topic.  Some Key issues in valuation analysis include:  </a:t>
            </a:r>
          </a:p>
          <a:p>
            <a:pPr lvl="1">
              <a:buFont typeface="Wingdings" panose="05000000000000000000" pitchFamily="2" charset="2"/>
              <a:buChar char="Ø"/>
            </a:pPr>
            <a:r>
              <a:rPr lang="en-US" altLang="en-US"/>
              <a:t>Cost of Capital in DCF or Discounted Earnings for Measuring Risk</a:t>
            </a:r>
          </a:p>
          <a:p>
            <a:pPr lvl="1">
              <a:buFont typeface="Wingdings" panose="05000000000000000000" pitchFamily="2" charset="2"/>
              <a:buChar char="Ø"/>
            </a:pPr>
            <a:r>
              <a:rPr lang="en-US" altLang="en-US"/>
              <a:t>Selection of Market Multiple and Adjustment that implicitly accounts for growth in cash flow and risk	</a:t>
            </a:r>
          </a:p>
          <a:p>
            <a:pPr lvl="1">
              <a:buFont typeface="Wingdings" panose="05000000000000000000" pitchFamily="2" charset="2"/>
              <a:buChar char="Ø"/>
            </a:pPr>
            <a:r>
              <a:rPr lang="en-US" altLang="en-US"/>
              <a:t>Determination of Growth Rates in Earnings and Cash Flow Projections </a:t>
            </a:r>
          </a:p>
          <a:p>
            <a:pPr lvl="1">
              <a:buFont typeface="Wingdings" panose="05000000000000000000" pitchFamily="2" charset="2"/>
              <a:buChar char="Ø"/>
            </a:pPr>
            <a:r>
              <a:rPr lang="en-US" altLang="en-US"/>
              <a:t>How to Compute Terminal Value when Cash Flow Lasts for an Indefinite Period</a:t>
            </a:r>
          </a:p>
        </p:txBody>
      </p:sp>
    </p:spTree>
  </p:cSld>
  <p:clrMapOvr>
    <a:masterClrMapping/>
  </p:clrMapOvr>
  <p:transition>
    <p:zo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ltLang="en-US"/>
              <a:t>Tools for Valuation</a:t>
            </a:r>
          </a:p>
        </p:txBody>
      </p:sp>
      <p:sp>
        <p:nvSpPr>
          <p:cNvPr id="38915" name="Rectangle 3"/>
          <p:cNvSpPr>
            <a:spLocks noGrp="1" noChangeArrowheads="1"/>
          </p:cNvSpPr>
          <p:nvPr>
            <p:ph type="body" idx="1"/>
          </p:nvPr>
        </p:nvSpPr>
        <p:spPr/>
        <p:txBody>
          <a:bodyPr/>
          <a:lstStyle/>
          <a:p>
            <a:pPr>
              <a:lnSpc>
                <a:spcPct val="90000"/>
              </a:lnSpc>
            </a:pPr>
            <a:r>
              <a:rPr lang="en-US" altLang="en-US"/>
              <a:t>There is no magic answer as to whether one valuation approach is better than others.  But virtually all valuation analyses involve the following work:</a:t>
            </a:r>
          </a:p>
          <a:p>
            <a:pPr>
              <a:lnSpc>
                <a:spcPct val="90000"/>
              </a:lnSpc>
            </a:pPr>
            <a:r>
              <a:rPr lang="en-US" altLang="en-US"/>
              <a:t>Financial Models:</a:t>
            </a:r>
          </a:p>
          <a:p>
            <a:pPr lvl="1">
              <a:lnSpc>
                <a:spcPct val="90000"/>
              </a:lnSpc>
            </a:pPr>
            <a:r>
              <a:rPr lang="en-US" altLang="en-US"/>
              <a:t>Valuation model used to project earnings or cash flows</a:t>
            </a:r>
          </a:p>
          <a:p>
            <a:pPr>
              <a:lnSpc>
                <a:spcPct val="90000"/>
              </a:lnSpc>
            </a:pPr>
            <a:r>
              <a:rPr lang="en-US" altLang="en-US"/>
              <a:t>Statistical Data:</a:t>
            </a:r>
          </a:p>
          <a:p>
            <a:pPr lvl="1">
              <a:lnSpc>
                <a:spcPct val="90000"/>
              </a:lnSpc>
            </a:pPr>
            <a:r>
              <a:rPr lang="en-US" altLang="en-US"/>
              <a:t>Industry Comparative Data to establish Multiples and Cost of Capital</a:t>
            </a:r>
          </a:p>
          <a:p>
            <a:pPr>
              <a:lnSpc>
                <a:spcPct val="90000"/>
              </a:lnSpc>
            </a:pPr>
            <a:r>
              <a:rPr lang="en-US" altLang="en-US"/>
              <a:t>Industry, company knowledge and judgment</a:t>
            </a:r>
          </a:p>
          <a:p>
            <a:pPr lvl="1">
              <a:lnSpc>
                <a:spcPct val="90000"/>
              </a:lnSpc>
            </a:pPr>
            <a:r>
              <a:rPr lang="en-US" altLang="en-US"/>
              <a:t>Knowledge about risks and economic outlook to assess risks and value drivers in the forecasts</a:t>
            </a:r>
          </a:p>
        </p:txBody>
      </p:sp>
    </p:spTree>
  </p:cSld>
  <p:clrMapOvr>
    <a:masterClrMapping/>
  </p:clrMapOvr>
  <p:transition>
    <p:zo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tLang="en-US"/>
              <a:t>Problems with Traditional Finance and Discounted Free Cash Flow</a:t>
            </a:r>
          </a:p>
        </p:txBody>
      </p:sp>
      <p:sp>
        <p:nvSpPr>
          <p:cNvPr id="39939" name="Rectangle 3"/>
          <p:cNvSpPr>
            <a:spLocks noGrp="1" noChangeArrowheads="1"/>
          </p:cNvSpPr>
          <p:nvPr>
            <p:ph type="body" idx="1"/>
          </p:nvPr>
        </p:nvSpPr>
        <p:spPr/>
        <p:txBody>
          <a:bodyPr/>
          <a:lstStyle/>
          <a:p>
            <a:r>
              <a:rPr lang="en-US" altLang="en-US" sz="1600"/>
              <a:t>The entire process is dependent on WACC and the CAPM</a:t>
            </a:r>
          </a:p>
          <a:p>
            <a:pPr lvl="1"/>
            <a:r>
              <a:rPr lang="en-US" altLang="en-US" sz="1600"/>
              <a:t>R</a:t>
            </a:r>
            <a:r>
              <a:rPr lang="en-US" altLang="en-US" sz="1600" baseline="-25000"/>
              <a:t>m</a:t>
            </a:r>
            <a:r>
              <a:rPr lang="en-US" altLang="en-US" sz="1600"/>
              <a:t> is one of the most debated issues in finance</a:t>
            </a:r>
          </a:p>
          <a:p>
            <a:pPr lvl="1"/>
            <a:r>
              <a:rPr lang="en-US" altLang="en-US" sz="1600"/>
              <a:t>Beta is difficult to measure</a:t>
            </a:r>
          </a:p>
          <a:p>
            <a:pPr lvl="1"/>
            <a:r>
              <a:rPr lang="en-US" altLang="en-US" sz="1600"/>
              <a:t>The model doesn’t work</a:t>
            </a:r>
          </a:p>
          <a:p>
            <a:r>
              <a:rPr lang="en-US" altLang="en-US" sz="1600"/>
              <a:t>Valuation is highly dependent on terminal values and growth rates</a:t>
            </a:r>
          </a:p>
          <a:p>
            <a:pPr lvl="1"/>
            <a:r>
              <a:rPr lang="en-US" altLang="en-US" sz="1600"/>
              <a:t>Often zero real growth is used, implying that if all companies had zero growth, economies around the world would be stagnant</a:t>
            </a:r>
          </a:p>
          <a:p>
            <a:r>
              <a:rPr lang="en-US" altLang="en-US" sz="1600"/>
              <a:t>If multiples are used, they can be very subjective</a:t>
            </a:r>
          </a:p>
          <a:p>
            <a:pPr lvl="1"/>
            <a:r>
              <a:rPr lang="en-US" altLang="en-US" sz="1600"/>
              <a:t>Comparable companies are not comparable at all</a:t>
            </a:r>
          </a:p>
          <a:p>
            <a:pPr lvl="1"/>
            <a:r>
              <a:rPr lang="en-US" altLang="en-US" sz="1600"/>
              <a:t>Arbitrary adjustments are made to the P/E and EV/EBITDA valuation ratios</a:t>
            </a:r>
          </a:p>
        </p:txBody>
      </p:sp>
    </p:spTree>
  </p:cSld>
  <p:clrMapOvr>
    <a:masterClrMapping/>
  </p:clrMapOvr>
  <p:transition>
    <p:zo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ltLang="en-US"/>
              <a:t>Valuation and Cash Flow</a:t>
            </a:r>
          </a:p>
        </p:txBody>
      </p:sp>
      <p:sp>
        <p:nvSpPr>
          <p:cNvPr id="40963" name="Rectangle 3"/>
          <p:cNvSpPr>
            <a:spLocks noGrp="1" noChangeArrowheads="1"/>
          </p:cNvSpPr>
          <p:nvPr>
            <p:ph type="body" idx="1"/>
          </p:nvPr>
        </p:nvSpPr>
        <p:spPr/>
        <p:txBody>
          <a:bodyPr/>
          <a:lstStyle/>
          <a:p>
            <a:r>
              <a:rPr lang="en-US" altLang="en-US"/>
              <a:t>Ultimately, value comes from cash flow in any model:</a:t>
            </a:r>
          </a:p>
          <a:p>
            <a:pPr lvl="1"/>
            <a:r>
              <a:rPr lang="en-US" altLang="en-US"/>
              <a:t>DCF – directly measure cash flow from explicit cash flow and cash flow from selling after the explicit period</a:t>
            </a:r>
          </a:p>
          <a:p>
            <a:pPr lvl="1"/>
            <a:r>
              <a:rPr lang="en-US" altLang="en-US"/>
              <a:t>Multiples – The size of a multiple ultimately depends on cash flow in formulas</a:t>
            </a:r>
          </a:p>
          <a:p>
            <a:pPr lvl="2"/>
            <a:r>
              <a:rPr lang="en-US" altLang="en-US"/>
              <a:t>FCF/(k-g) = Multiple</a:t>
            </a:r>
          </a:p>
          <a:p>
            <a:pPr lvl="3"/>
            <a:r>
              <a:rPr lang="en-US" altLang="en-US"/>
              <a:t>They still have implicit cost of capital and growth that must be understood</a:t>
            </a:r>
          </a:p>
          <a:p>
            <a:pPr lvl="1"/>
            <a:r>
              <a:rPr lang="en-US" altLang="en-US"/>
              <a:t>Replacement Cost – cash from selling assets</a:t>
            </a:r>
          </a:p>
          <a:p>
            <a:r>
              <a:rPr lang="en-US" altLang="en-US"/>
              <a:t>Growth rate in cash flow is a key issue in any of the models</a:t>
            </a:r>
          </a:p>
        </p:txBody>
      </p:sp>
      <p:sp>
        <p:nvSpPr>
          <p:cNvPr id="40964" name="Text Box 4"/>
          <p:cNvSpPr txBox="1">
            <a:spLocks noChangeArrowheads="1"/>
          </p:cNvSpPr>
          <p:nvPr/>
        </p:nvSpPr>
        <p:spPr bwMode="auto">
          <a:xfrm>
            <a:off x="4114800" y="5257800"/>
            <a:ext cx="3429000" cy="45720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Investors cannot buy a house with earnings or use earnings for consumption or investment</a:t>
            </a:r>
          </a:p>
        </p:txBody>
      </p:sp>
    </p:spTree>
  </p:cSld>
  <p:clrMapOvr>
    <a:masterClrMapping/>
  </p:clrMapOvr>
  <p:transition>
    <p:zo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GB" altLang="en-US">
                <a:ea typeface="SimSun" panose="02010600030101010101" pitchFamily="2" charset="-122"/>
              </a:rPr>
              <a:t>Reasonable Estimates of Growth – Is this Graph Reasonable</a:t>
            </a:r>
          </a:p>
        </p:txBody>
      </p:sp>
      <p:grpSp>
        <p:nvGrpSpPr>
          <p:cNvPr id="41987" name="Group 3"/>
          <p:cNvGrpSpPr>
            <a:grpSpLocks/>
          </p:cNvGrpSpPr>
          <p:nvPr/>
        </p:nvGrpSpPr>
        <p:grpSpPr bwMode="auto">
          <a:xfrm>
            <a:off x="1127125" y="1997075"/>
            <a:ext cx="7064375" cy="4156075"/>
            <a:chOff x="710" y="1258"/>
            <a:chExt cx="4450" cy="2618"/>
          </a:xfrm>
        </p:grpSpPr>
        <p:sp>
          <p:nvSpPr>
            <p:cNvPr id="41996" name="Line 4"/>
            <p:cNvSpPr>
              <a:spLocks noChangeShapeType="1"/>
            </p:cNvSpPr>
            <p:nvPr/>
          </p:nvSpPr>
          <p:spPr bwMode="auto">
            <a:xfrm>
              <a:off x="710" y="1258"/>
              <a:ext cx="0" cy="2618"/>
            </a:xfrm>
            <a:prstGeom prst="line">
              <a:avLst/>
            </a:prstGeom>
            <a:noFill/>
            <a:ln w="28575">
              <a:solidFill>
                <a:schemeClr val="tx1"/>
              </a:solidFill>
              <a:round/>
              <a:headEnd type="triangle" w="med" len="med"/>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97" name="Line 5"/>
            <p:cNvSpPr>
              <a:spLocks noChangeShapeType="1"/>
            </p:cNvSpPr>
            <p:nvPr/>
          </p:nvSpPr>
          <p:spPr bwMode="auto">
            <a:xfrm>
              <a:off x="710" y="2960"/>
              <a:ext cx="445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1998" name="Line 6"/>
            <p:cNvSpPr>
              <a:spLocks noChangeShapeType="1"/>
            </p:cNvSpPr>
            <p:nvPr/>
          </p:nvSpPr>
          <p:spPr bwMode="auto">
            <a:xfrm flipV="1">
              <a:off x="1975" y="1302"/>
              <a:ext cx="0" cy="2574"/>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999" name="Line 7"/>
            <p:cNvSpPr>
              <a:spLocks noChangeShapeType="1"/>
            </p:cNvSpPr>
            <p:nvPr/>
          </p:nvSpPr>
          <p:spPr bwMode="auto">
            <a:xfrm flipV="1">
              <a:off x="3589" y="1302"/>
              <a:ext cx="0" cy="2574"/>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1988" name="Group 8"/>
          <p:cNvGrpSpPr>
            <a:grpSpLocks/>
          </p:cNvGrpSpPr>
          <p:nvPr/>
        </p:nvGrpSpPr>
        <p:grpSpPr bwMode="auto">
          <a:xfrm>
            <a:off x="1127125" y="3243263"/>
            <a:ext cx="6994525" cy="1455737"/>
            <a:chOff x="336" y="1680"/>
            <a:chExt cx="4848" cy="1008"/>
          </a:xfrm>
        </p:grpSpPr>
        <p:sp>
          <p:nvSpPr>
            <p:cNvPr id="41994" name="Freeform 9"/>
            <p:cNvSpPr>
              <a:spLocks/>
            </p:cNvSpPr>
            <p:nvPr/>
          </p:nvSpPr>
          <p:spPr bwMode="auto">
            <a:xfrm>
              <a:off x="336" y="1680"/>
              <a:ext cx="1389" cy="731"/>
            </a:xfrm>
            <a:custGeom>
              <a:avLst/>
              <a:gdLst>
                <a:gd name="T0" fmla="*/ 0 w 1389"/>
                <a:gd name="T1" fmla="*/ 592 h 731"/>
                <a:gd name="T2" fmla="*/ 140 w 1389"/>
                <a:gd name="T3" fmla="*/ 485 h 731"/>
                <a:gd name="T4" fmla="*/ 156 w 1389"/>
                <a:gd name="T5" fmla="*/ 600 h 731"/>
                <a:gd name="T6" fmla="*/ 189 w 1389"/>
                <a:gd name="T7" fmla="*/ 731 h 731"/>
                <a:gd name="T8" fmla="*/ 255 w 1389"/>
                <a:gd name="T9" fmla="*/ 666 h 731"/>
                <a:gd name="T10" fmla="*/ 279 w 1389"/>
                <a:gd name="T11" fmla="*/ 501 h 731"/>
                <a:gd name="T12" fmla="*/ 329 w 1389"/>
                <a:gd name="T13" fmla="*/ 197 h 731"/>
                <a:gd name="T14" fmla="*/ 337 w 1389"/>
                <a:gd name="T15" fmla="*/ 148 h 731"/>
                <a:gd name="T16" fmla="*/ 362 w 1389"/>
                <a:gd name="T17" fmla="*/ 197 h 731"/>
                <a:gd name="T18" fmla="*/ 403 w 1389"/>
                <a:gd name="T19" fmla="*/ 279 h 731"/>
                <a:gd name="T20" fmla="*/ 460 w 1389"/>
                <a:gd name="T21" fmla="*/ 304 h 731"/>
                <a:gd name="T22" fmla="*/ 526 w 1389"/>
                <a:gd name="T23" fmla="*/ 238 h 731"/>
                <a:gd name="T24" fmla="*/ 551 w 1389"/>
                <a:gd name="T25" fmla="*/ 452 h 731"/>
                <a:gd name="T26" fmla="*/ 584 w 1389"/>
                <a:gd name="T27" fmla="*/ 526 h 731"/>
                <a:gd name="T28" fmla="*/ 641 w 1389"/>
                <a:gd name="T29" fmla="*/ 468 h 731"/>
                <a:gd name="T30" fmla="*/ 674 w 1389"/>
                <a:gd name="T31" fmla="*/ 345 h 731"/>
                <a:gd name="T32" fmla="*/ 740 w 1389"/>
                <a:gd name="T33" fmla="*/ 230 h 731"/>
                <a:gd name="T34" fmla="*/ 748 w 1389"/>
                <a:gd name="T35" fmla="*/ 263 h 731"/>
                <a:gd name="T36" fmla="*/ 756 w 1389"/>
                <a:gd name="T37" fmla="*/ 329 h 731"/>
                <a:gd name="T38" fmla="*/ 773 w 1389"/>
                <a:gd name="T39" fmla="*/ 378 h 731"/>
                <a:gd name="T40" fmla="*/ 822 w 1389"/>
                <a:gd name="T41" fmla="*/ 321 h 731"/>
                <a:gd name="T42" fmla="*/ 879 w 1389"/>
                <a:gd name="T43" fmla="*/ 90 h 731"/>
                <a:gd name="T44" fmla="*/ 929 w 1389"/>
                <a:gd name="T45" fmla="*/ 0 h 731"/>
                <a:gd name="T46" fmla="*/ 1027 w 1389"/>
                <a:gd name="T47" fmla="*/ 181 h 731"/>
                <a:gd name="T48" fmla="*/ 1052 w 1389"/>
                <a:gd name="T49" fmla="*/ 419 h 731"/>
                <a:gd name="T50" fmla="*/ 1077 w 1389"/>
                <a:gd name="T51" fmla="*/ 436 h 731"/>
                <a:gd name="T52" fmla="*/ 1208 w 1389"/>
                <a:gd name="T53" fmla="*/ 288 h 731"/>
                <a:gd name="T54" fmla="*/ 1225 w 1389"/>
                <a:gd name="T55" fmla="*/ 238 h 731"/>
                <a:gd name="T56" fmla="*/ 1257 w 1389"/>
                <a:gd name="T57" fmla="*/ 197 h 731"/>
                <a:gd name="T58" fmla="*/ 1389 w 1389"/>
                <a:gd name="T59" fmla="*/ 90 h 73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389" h="731">
                  <a:moveTo>
                    <a:pt x="0" y="592"/>
                  </a:moveTo>
                  <a:cubicBezTo>
                    <a:pt x="54" y="575"/>
                    <a:pt x="71" y="507"/>
                    <a:pt x="140" y="485"/>
                  </a:cubicBezTo>
                  <a:cubicBezTo>
                    <a:pt x="160" y="547"/>
                    <a:pt x="138" y="474"/>
                    <a:pt x="156" y="600"/>
                  </a:cubicBezTo>
                  <a:cubicBezTo>
                    <a:pt x="162" y="643"/>
                    <a:pt x="175" y="689"/>
                    <a:pt x="189" y="731"/>
                  </a:cubicBezTo>
                  <a:cubicBezTo>
                    <a:pt x="219" y="709"/>
                    <a:pt x="234" y="695"/>
                    <a:pt x="255" y="666"/>
                  </a:cubicBezTo>
                  <a:cubicBezTo>
                    <a:pt x="264" y="611"/>
                    <a:pt x="270" y="556"/>
                    <a:pt x="279" y="501"/>
                  </a:cubicBezTo>
                  <a:cubicBezTo>
                    <a:pt x="287" y="399"/>
                    <a:pt x="281" y="290"/>
                    <a:pt x="329" y="197"/>
                  </a:cubicBezTo>
                  <a:cubicBezTo>
                    <a:pt x="332" y="181"/>
                    <a:pt x="325" y="160"/>
                    <a:pt x="337" y="148"/>
                  </a:cubicBezTo>
                  <a:cubicBezTo>
                    <a:pt x="343" y="142"/>
                    <a:pt x="362" y="197"/>
                    <a:pt x="362" y="197"/>
                  </a:cubicBezTo>
                  <a:cubicBezTo>
                    <a:pt x="375" y="227"/>
                    <a:pt x="380" y="257"/>
                    <a:pt x="403" y="279"/>
                  </a:cubicBezTo>
                  <a:cubicBezTo>
                    <a:pt x="416" y="318"/>
                    <a:pt x="422" y="317"/>
                    <a:pt x="460" y="304"/>
                  </a:cubicBezTo>
                  <a:cubicBezTo>
                    <a:pt x="483" y="283"/>
                    <a:pt x="505" y="261"/>
                    <a:pt x="526" y="238"/>
                  </a:cubicBezTo>
                  <a:cubicBezTo>
                    <a:pt x="543" y="309"/>
                    <a:pt x="544" y="378"/>
                    <a:pt x="551" y="452"/>
                  </a:cubicBezTo>
                  <a:cubicBezTo>
                    <a:pt x="557" y="518"/>
                    <a:pt x="544" y="501"/>
                    <a:pt x="584" y="526"/>
                  </a:cubicBezTo>
                  <a:cubicBezTo>
                    <a:pt x="609" y="509"/>
                    <a:pt x="621" y="490"/>
                    <a:pt x="641" y="468"/>
                  </a:cubicBezTo>
                  <a:cubicBezTo>
                    <a:pt x="659" y="360"/>
                    <a:pt x="638" y="397"/>
                    <a:pt x="674" y="345"/>
                  </a:cubicBezTo>
                  <a:cubicBezTo>
                    <a:pt x="681" y="302"/>
                    <a:pt x="697" y="244"/>
                    <a:pt x="740" y="230"/>
                  </a:cubicBezTo>
                  <a:cubicBezTo>
                    <a:pt x="743" y="241"/>
                    <a:pt x="746" y="252"/>
                    <a:pt x="748" y="263"/>
                  </a:cubicBezTo>
                  <a:cubicBezTo>
                    <a:pt x="752" y="285"/>
                    <a:pt x="751" y="307"/>
                    <a:pt x="756" y="329"/>
                  </a:cubicBezTo>
                  <a:cubicBezTo>
                    <a:pt x="760" y="346"/>
                    <a:pt x="773" y="378"/>
                    <a:pt x="773" y="378"/>
                  </a:cubicBezTo>
                  <a:cubicBezTo>
                    <a:pt x="819" y="367"/>
                    <a:pt x="806" y="379"/>
                    <a:pt x="822" y="321"/>
                  </a:cubicBezTo>
                  <a:cubicBezTo>
                    <a:pt x="843" y="244"/>
                    <a:pt x="860" y="167"/>
                    <a:pt x="879" y="90"/>
                  </a:cubicBezTo>
                  <a:cubicBezTo>
                    <a:pt x="891" y="41"/>
                    <a:pt x="887" y="27"/>
                    <a:pt x="929" y="0"/>
                  </a:cubicBezTo>
                  <a:cubicBezTo>
                    <a:pt x="988" y="39"/>
                    <a:pt x="1006" y="116"/>
                    <a:pt x="1027" y="181"/>
                  </a:cubicBezTo>
                  <a:cubicBezTo>
                    <a:pt x="1037" y="254"/>
                    <a:pt x="1034" y="350"/>
                    <a:pt x="1052" y="419"/>
                  </a:cubicBezTo>
                  <a:cubicBezTo>
                    <a:pt x="1055" y="429"/>
                    <a:pt x="1069" y="430"/>
                    <a:pt x="1077" y="436"/>
                  </a:cubicBezTo>
                  <a:cubicBezTo>
                    <a:pt x="1135" y="395"/>
                    <a:pt x="1169" y="346"/>
                    <a:pt x="1208" y="288"/>
                  </a:cubicBezTo>
                  <a:cubicBezTo>
                    <a:pt x="1218" y="273"/>
                    <a:pt x="1218" y="254"/>
                    <a:pt x="1225" y="238"/>
                  </a:cubicBezTo>
                  <a:cubicBezTo>
                    <a:pt x="1236" y="214"/>
                    <a:pt x="1242" y="216"/>
                    <a:pt x="1257" y="197"/>
                  </a:cubicBezTo>
                  <a:cubicBezTo>
                    <a:pt x="1295" y="149"/>
                    <a:pt x="1319" y="90"/>
                    <a:pt x="1389" y="90"/>
                  </a:cubicBezTo>
                </a:path>
              </a:pathLst>
            </a:custGeom>
            <a:noFill/>
            <a:ln w="38100" cap="flat" cmpd="sng">
              <a:solidFill>
                <a:srgbClr val="FF0033"/>
              </a:solidFill>
              <a:prstDash val="solid"/>
              <a:round/>
              <a:headEnd type="none" w="sm" len="sm"/>
              <a:tailEnd type="none" w="sm" len="sm"/>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995" name="Freeform 10"/>
            <p:cNvSpPr>
              <a:spLocks/>
            </p:cNvSpPr>
            <p:nvPr/>
          </p:nvSpPr>
          <p:spPr bwMode="auto">
            <a:xfrm>
              <a:off x="1728" y="1776"/>
              <a:ext cx="3456" cy="912"/>
            </a:xfrm>
            <a:custGeom>
              <a:avLst/>
              <a:gdLst>
                <a:gd name="T0" fmla="*/ 0 w 3456"/>
                <a:gd name="T1" fmla="*/ 0 h 912"/>
                <a:gd name="T2" fmla="*/ 240 w 3456"/>
                <a:gd name="T3" fmla="*/ 288 h 912"/>
                <a:gd name="T4" fmla="*/ 576 w 3456"/>
                <a:gd name="T5" fmla="*/ 528 h 912"/>
                <a:gd name="T6" fmla="*/ 1200 w 3456"/>
                <a:gd name="T7" fmla="*/ 768 h 912"/>
                <a:gd name="T8" fmla="*/ 1776 w 3456"/>
                <a:gd name="T9" fmla="*/ 864 h 912"/>
                <a:gd name="T10" fmla="*/ 3456 w 3456"/>
                <a:gd name="T11" fmla="*/ 912 h 9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56" h="912">
                  <a:moveTo>
                    <a:pt x="0" y="0"/>
                  </a:moveTo>
                  <a:cubicBezTo>
                    <a:pt x="72" y="100"/>
                    <a:pt x="144" y="200"/>
                    <a:pt x="240" y="288"/>
                  </a:cubicBezTo>
                  <a:cubicBezTo>
                    <a:pt x="336" y="376"/>
                    <a:pt x="416" y="448"/>
                    <a:pt x="576" y="528"/>
                  </a:cubicBezTo>
                  <a:cubicBezTo>
                    <a:pt x="736" y="608"/>
                    <a:pt x="1000" y="712"/>
                    <a:pt x="1200" y="768"/>
                  </a:cubicBezTo>
                  <a:cubicBezTo>
                    <a:pt x="1400" y="824"/>
                    <a:pt x="1400" y="840"/>
                    <a:pt x="1776" y="864"/>
                  </a:cubicBezTo>
                  <a:cubicBezTo>
                    <a:pt x="2152" y="888"/>
                    <a:pt x="3176" y="904"/>
                    <a:pt x="3456" y="912"/>
                  </a:cubicBezTo>
                </a:path>
              </a:pathLst>
            </a:custGeom>
            <a:noFill/>
            <a:ln w="38100" cap="flat" cmpd="sng">
              <a:solidFill>
                <a:srgbClr val="FF0033"/>
              </a:solidFill>
              <a:prstDash val="solid"/>
              <a:round/>
              <a:headEnd type="none" w="sm" len="sm"/>
              <a:tailEnd type="none" w="sm" len="sm"/>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41989" name="Text Box 11"/>
          <p:cNvSpPr txBox="1">
            <a:spLocks noChangeArrowheads="1"/>
          </p:cNvSpPr>
          <p:nvPr/>
        </p:nvSpPr>
        <p:spPr bwMode="auto">
          <a:xfrm>
            <a:off x="1263650" y="1557338"/>
            <a:ext cx="175260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r>
              <a:rPr lang="en-GB" altLang="en-US" sz="1600" b="1">
                <a:solidFill>
                  <a:schemeClr val="tx2"/>
                </a:solidFill>
              </a:rPr>
              <a:t>The short term</a:t>
            </a:r>
          </a:p>
          <a:p>
            <a:endParaRPr lang="en-GB" altLang="en-US" sz="1600" b="1">
              <a:solidFill>
                <a:schemeClr val="tx2"/>
              </a:solidFill>
            </a:endParaRPr>
          </a:p>
          <a:p>
            <a:r>
              <a:rPr lang="en-GB" altLang="en-US" sz="1600">
                <a:solidFill>
                  <a:schemeClr val="tx2"/>
                </a:solidFill>
              </a:rPr>
              <a:t>Based on best estimate of likely outcome</a:t>
            </a:r>
          </a:p>
        </p:txBody>
      </p:sp>
      <p:sp>
        <p:nvSpPr>
          <p:cNvPr id="41990" name="Text Box 12"/>
          <p:cNvSpPr txBox="1">
            <a:spLocks noChangeArrowheads="1"/>
          </p:cNvSpPr>
          <p:nvPr/>
        </p:nvSpPr>
        <p:spPr bwMode="auto">
          <a:xfrm>
            <a:off x="3168650" y="1557338"/>
            <a:ext cx="2532063" cy="278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0" tIns="0" rIns="0" bIns="0">
            <a:spAutoFit/>
          </a:bodyPr>
          <a:lstStyle>
            <a:lvl1pPr defTabSz="762000">
              <a:defRPr sz="1200">
                <a:solidFill>
                  <a:schemeClr val="tx1"/>
                </a:solidFill>
                <a:latin typeface="Arial" panose="020B0604020202020204" pitchFamily="34" charset="0"/>
              </a:defRPr>
            </a:lvl1pPr>
            <a:lvl2pPr marL="742950" indent="-285750" defTabSz="762000">
              <a:defRPr sz="1200">
                <a:solidFill>
                  <a:schemeClr val="tx1"/>
                </a:solidFill>
                <a:latin typeface="Arial" panose="020B0604020202020204" pitchFamily="34" charset="0"/>
              </a:defRPr>
            </a:lvl2pPr>
            <a:lvl3pPr marL="1143000" indent="-228600" defTabSz="762000">
              <a:defRPr sz="1200">
                <a:solidFill>
                  <a:schemeClr val="tx1"/>
                </a:solidFill>
                <a:latin typeface="Arial" panose="020B0604020202020204" pitchFamily="34" charset="0"/>
              </a:defRPr>
            </a:lvl3pPr>
            <a:lvl4pPr marL="1600200" indent="-228600" defTabSz="762000">
              <a:defRPr sz="1200">
                <a:solidFill>
                  <a:schemeClr val="tx1"/>
                </a:solidFill>
                <a:latin typeface="Arial" panose="020B0604020202020204" pitchFamily="34" charset="0"/>
              </a:defRPr>
            </a:lvl4pPr>
            <a:lvl5pPr marL="2057400" indent="-228600" defTabSz="762000">
              <a:defRPr sz="1200">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sz="1200">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sz="1200">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sz="1200">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sz="1200">
                <a:solidFill>
                  <a:schemeClr val="tx1"/>
                </a:solidFill>
                <a:latin typeface="Arial" panose="020B0604020202020204" pitchFamily="34" charset="0"/>
              </a:defRPr>
            </a:lvl9pPr>
          </a:lstStyle>
          <a:p>
            <a:pPr>
              <a:spcBef>
                <a:spcPct val="80000"/>
              </a:spcBef>
              <a:buClr>
                <a:schemeClr val="accent1"/>
              </a:buClr>
            </a:pPr>
            <a:r>
              <a:rPr lang="en-GB" altLang="en-US" sz="1600" b="1">
                <a:solidFill>
                  <a:schemeClr val="tx2"/>
                </a:solidFill>
              </a:rPr>
              <a:t>The medium term transition to tranquillity</a:t>
            </a:r>
          </a:p>
          <a:p>
            <a:pPr>
              <a:spcBef>
                <a:spcPct val="80000"/>
              </a:spcBef>
              <a:buClr>
                <a:schemeClr val="accent1"/>
              </a:buClr>
            </a:pPr>
            <a:r>
              <a:rPr lang="en-GB" altLang="en-US" sz="1600">
                <a:solidFill>
                  <a:schemeClr val="tx2"/>
                </a:solidFill>
              </a:rPr>
              <a:t>Assessment of industry outlook and company position</a:t>
            </a:r>
          </a:p>
          <a:p>
            <a:pPr>
              <a:spcBef>
                <a:spcPct val="80000"/>
              </a:spcBef>
              <a:buClr>
                <a:schemeClr val="accent1"/>
              </a:buClr>
              <a:buFontTx/>
              <a:buChar char="•"/>
            </a:pPr>
            <a:r>
              <a:rPr lang="en-GB" altLang="en-US" sz="1600">
                <a:solidFill>
                  <a:schemeClr val="tx2"/>
                </a:solidFill>
              </a:rPr>
              <a:t> ROIC fades towards the</a:t>
            </a:r>
            <a:br>
              <a:rPr lang="en-GB" altLang="en-US" sz="1600">
                <a:solidFill>
                  <a:schemeClr val="tx2"/>
                </a:solidFill>
              </a:rPr>
            </a:br>
            <a:r>
              <a:rPr lang="en-GB" altLang="en-US" sz="1600">
                <a:solidFill>
                  <a:schemeClr val="tx2"/>
                </a:solidFill>
              </a:rPr>
              <a:t>  cost of capital</a:t>
            </a:r>
          </a:p>
          <a:p>
            <a:pPr>
              <a:spcBef>
                <a:spcPct val="80000"/>
              </a:spcBef>
              <a:buClr>
                <a:schemeClr val="accent1"/>
              </a:buClr>
              <a:buFontTx/>
              <a:buChar char="•"/>
            </a:pPr>
            <a:r>
              <a:rPr lang="en-GB" altLang="en-US" sz="1600">
                <a:solidFill>
                  <a:schemeClr val="tx2"/>
                </a:solidFill>
              </a:rPr>
              <a:t> Growth fades towards GDP</a:t>
            </a:r>
          </a:p>
        </p:txBody>
      </p:sp>
      <p:sp>
        <p:nvSpPr>
          <p:cNvPr id="41991" name="Text Box 13"/>
          <p:cNvSpPr txBox="1">
            <a:spLocks noChangeArrowheads="1"/>
          </p:cNvSpPr>
          <p:nvPr/>
        </p:nvSpPr>
        <p:spPr bwMode="auto">
          <a:xfrm>
            <a:off x="5835650" y="1557338"/>
            <a:ext cx="2149475" cy="254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0" tIns="0" rIns="0" bIns="0">
            <a:spAutoFit/>
          </a:bodyPr>
          <a:lstStyle>
            <a:lvl1pPr defTabSz="762000">
              <a:defRPr sz="1200">
                <a:solidFill>
                  <a:schemeClr val="tx1"/>
                </a:solidFill>
                <a:latin typeface="Arial" panose="020B0604020202020204" pitchFamily="34" charset="0"/>
              </a:defRPr>
            </a:lvl1pPr>
            <a:lvl2pPr marL="742950" indent="-285750" defTabSz="762000">
              <a:defRPr sz="1200">
                <a:solidFill>
                  <a:schemeClr val="tx1"/>
                </a:solidFill>
                <a:latin typeface="Arial" panose="020B0604020202020204" pitchFamily="34" charset="0"/>
              </a:defRPr>
            </a:lvl2pPr>
            <a:lvl3pPr marL="1143000" indent="-228600" defTabSz="762000">
              <a:defRPr sz="1200">
                <a:solidFill>
                  <a:schemeClr val="tx1"/>
                </a:solidFill>
                <a:latin typeface="Arial" panose="020B0604020202020204" pitchFamily="34" charset="0"/>
              </a:defRPr>
            </a:lvl3pPr>
            <a:lvl4pPr marL="1600200" indent="-228600" defTabSz="762000">
              <a:defRPr sz="1200">
                <a:solidFill>
                  <a:schemeClr val="tx1"/>
                </a:solidFill>
                <a:latin typeface="Arial" panose="020B0604020202020204" pitchFamily="34" charset="0"/>
              </a:defRPr>
            </a:lvl4pPr>
            <a:lvl5pPr marL="2057400" indent="-228600" defTabSz="762000">
              <a:defRPr sz="1200">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sz="1200">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sz="1200">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sz="1200">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sz="1200">
                <a:solidFill>
                  <a:schemeClr val="tx1"/>
                </a:solidFill>
                <a:latin typeface="Arial" panose="020B0604020202020204" pitchFamily="34" charset="0"/>
              </a:defRPr>
            </a:lvl9pPr>
          </a:lstStyle>
          <a:p>
            <a:pPr>
              <a:spcBef>
                <a:spcPct val="80000"/>
              </a:spcBef>
              <a:buClr>
                <a:schemeClr val="accent1"/>
              </a:buClr>
            </a:pPr>
            <a:r>
              <a:rPr lang="en-GB" altLang="en-US" sz="1600" b="1">
                <a:solidFill>
                  <a:schemeClr val="tx2"/>
                </a:solidFill>
              </a:rPr>
              <a:t>The long run – tranquillity and equilibrium</a:t>
            </a:r>
          </a:p>
          <a:p>
            <a:pPr>
              <a:spcBef>
                <a:spcPct val="80000"/>
              </a:spcBef>
              <a:buClr>
                <a:schemeClr val="accent1"/>
              </a:buClr>
              <a:buFontTx/>
              <a:buChar char="•"/>
            </a:pPr>
            <a:r>
              <a:rPr lang="en-GB" altLang="en-US" sz="1600">
                <a:solidFill>
                  <a:schemeClr val="tx2"/>
                </a:solidFill>
              </a:rPr>
              <a:t>  Long run assumptions:</a:t>
            </a:r>
          </a:p>
          <a:p>
            <a:pPr>
              <a:spcBef>
                <a:spcPct val="80000"/>
              </a:spcBef>
              <a:buClr>
                <a:schemeClr val="accent1"/>
              </a:buClr>
              <a:buFontTx/>
              <a:buChar char="•"/>
            </a:pPr>
            <a:r>
              <a:rPr lang="en-GB" altLang="en-US" sz="1600">
                <a:solidFill>
                  <a:schemeClr val="tx2"/>
                </a:solidFill>
              </a:rPr>
              <a:t>  ROIC = Cost of capital</a:t>
            </a:r>
          </a:p>
          <a:p>
            <a:pPr>
              <a:spcBef>
                <a:spcPct val="80000"/>
              </a:spcBef>
              <a:buClr>
                <a:schemeClr val="accent1"/>
              </a:buClr>
              <a:buFontTx/>
              <a:buChar char="•"/>
            </a:pPr>
            <a:r>
              <a:rPr lang="en-GB" altLang="en-US" sz="1600">
                <a:solidFill>
                  <a:schemeClr val="tx2"/>
                </a:solidFill>
              </a:rPr>
              <a:t>  Real growth = 0%</a:t>
            </a:r>
          </a:p>
        </p:txBody>
      </p:sp>
      <p:sp>
        <p:nvSpPr>
          <p:cNvPr id="41992" name="Text Box 14"/>
          <p:cNvSpPr txBox="1">
            <a:spLocks noChangeArrowheads="1"/>
          </p:cNvSpPr>
          <p:nvPr/>
        </p:nvSpPr>
        <p:spPr bwMode="auto">
          <a:xfrm>
            <a:off x="3352800" y="4953000"/>
            <a:ext cx="3810000" cy="639763"/>
          </a:xfrm>
          <a:prstGeom prst="rect">
            <a:avLst/>
          </a:prstGeom>
          <a:solidFill>
            <a:schemeClr val="hlink"/>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Much of valuation involves implicitly or explicitly making growth estimates – High P/E comes from high growth</a:t>
            </a:r>
          </a:p>
        </p:txBody>
      </p:sp>
      <p:sp>
        <p:nvSpPr>
          <p:cNvPr id="41993" name="Text Box 15"/>
          <p:cNvSpPr txBox="1">
            <a:spLocks noChangeArrowheads="1"/>
          </p:cNvSpPr>
          <p:nvPr/>
        </p:nvSpPr>
        <p:spPr bwMode="auto">
          <a:xfrm>
            <a:off x="228600" y="6400800"/>
            <a:ext cx="2438400" cy="45720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Reference: Level and persistence of growth rates</a:t>
            </a:r>
          </a:p>
        </p:txBody>
      </p:sp>
    </p:spTree>
  </p:cSld>
  <p:clrMapOvr>
    <a:masterClrMapping/>
  </p:clrMapOvr>
  <p:transition>
    <p:cove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ltLang="en-US"/>
              <a:t>How Long will Growth Last</a:t>
            </a:r>
          </a:p>
        </p:txBody>
      </p:sp>
      <p:sp>
        <p:nvSpPr>
          <p:cNvPr id="44035" name="Rectangle 3"/>
          <p:cNvSpPr>
            <a:spLocks noGrp="1" noChangeArrowheads="1"/>
          </p:cNvSpPr>
          <p:nvPr>
            <p:ph type="body" idx="1"/>
          </p:nvPr>
        </p:nvSpPr>
        <p:spPr/>
        <p:txBody>
          <a:bodyPr/>
          <a:lstStyle/>
          <a:p>
            <a:pPr>
              <a:lnSpc>
                <a:spcPct val="80000"/>
              </a:lnSpc>
            </a:pPr>
            <a:r>
              <a:rPr lang="en-GB" altLang="en-US" sz="1600" b="1" i="1">
                <a:cs typeface="Times New Roman" panose="02020603050405020304" pitchFamily="18" charset="0"/>
              </a:rPr>
              <a:t>Some Theoretical Issues with Growth:</a:t>
            </a:r>
            <a:br>
              <a:rPr lang="en-GB" altLang="en-US" sz="1600" b="1" i="1">
                <a:cs typeface="Times New Roman" panose="02020603050405020304" pitchFamily="18" charset="0"/>
              </a:rPr>
            </a:br>
            <a:endParaRPr lang="en-GB" altLang="en-US" sz="1600" b="1" i="1">
              <a:cs typeface="Times New Roman" panose="02020603050405020304" pitchFamily="18" charset="0"/>
            </a:endParaRPr>
          </a:p>
          <a:p>
            <a:pPr lvl="1">
              <a:lnSpc>
                <a:spcPct val="80000"/>
              </a:lnSpc>
            </a:pPr>
            <a:r>
              <a:rPr lang="en-GB" altLang="en-US" sz="1600">
                <a:cs typeface="Times New Roman" panose="02020603050405020304" pitchFamily="18" charset="0"/>
              </a:rPr>
              <a:t>The greater the current growth rate in earnings of a firm, relative to the stable growth rate, the longer the high growth period; although the growth rate may drop off during the period. Thus, a firm that is growing at 40% should have a longer high-growth period than one growing at 14%.</a:t>
            </a:r>
            <a:br>
              <a:rPr lang="en-GB" altLang="en-US" sz="1600">
                <a:cs typeface="Times New Roman" panose="02020603050405020304" pitchFamily="18" charset="0"/>
              </a:rPr>
            </a:br>
            <a:endParaRPr lang="en-GB" altLang="en-US" sz="1600">
              <a:cs typeface="Times New Roman" panose="02020603050405020304" pitchFamily="18" charset="0"/>
            </a:endParaRPr>
          </a:p>
          <a:p>
            <a:pPr lvl="1">
              <a:lnSpc>
                <a:spcPct val="80000"/>
              </a:lnSpc>
            </a:pPr>
            <a:r>
              <a:rPr lang="en-GB" altLang="en-US" sz="1600">
                <a:cs typeface="Times New Roman" panose="02020603050405020304" pitchFamily="18" charset="0"/>
              </a:rPr>
              <a:t>The larger the size of the firm, the shorter the high growth period. Size remains one of the most potent forces that push firms towards stable growth; the larger a firm, the less likely it is to maintain an above-normal growth rate.</a:t>
            </a:r>
          </a:p>
          <a:p>
            <a:pPr lvl="1">
              <a:lnSpc>
                <a:spcPct val="80000"/>
              </a:lnSpc>
            </a:pPr>
            <a:r>
              <a:rPr lang="en-GB" altLang="en-US" sz="1600">
                <a:cs typeface="Times New Roman" panose="02020603050405020304" pitchFamily="18" charset="0"/>
              </a:rPr>
              <a:t>The greater the barriers to entry in a business, e.g. patents or strong brand name, should lengthen the high growth period for a firm. </a:t>
            </a:r>
          </a:p>
          <a:p>
            <a:pPr lvl="1">
              <a:lnSpc>
                <a:spcPct val="80000"/>
              </a:lnSpc>
            </a:pPr>
            <a:r>
              <a:rPr lang="en-GB" altLang="en-US" sz="1600">
                <a:cs typeface="Times New Roman" panose="02020603050405020304" pitchFamily="18" charset="0"/>
              </a:rPr>
              <a:t>Look at the combination of the three factors A,B,C and make a judgment. Few firms can achieve an expected growth period longer than 10 years</a:t>
            </a:r>
            <a:endParaRPr lang="en-US" altLang="en-US" sz="1600"/>
          </a:p>
        </p:txBody>
      </p:sp>
    </p:spTree>
  </p:cSld>
  <p:clrMapOvr>
    <a:masterClrMapping/>
  </p:clrMapOvr>
  <p:transition>
    <p:zo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title"/>
          </p:nvPr>
        </p:nvSpPr>
        <p:spPr/>
        <p:txBody>
          <a:bodyPr/>
          <a:lstStyle/>
          <a:p>
            <a:r>
              <a:rPr lang="en-US" altLang="en-US"/>
              <a:t>Terminal Value and Growth</a:t>
            </a:r>
          </a:p>
        </p:txBody>
      </p:sp>
      <p:sp>
        <p:nvSpPr>
          <p:cNvPr id="45059" name="Rectangle 6"/>
          <p:cNvSpPr>
            <a:spLocks noGrp="1" noChangeArrowheads="1"/>
          </p:cNvSpPr>
          <p:nvPr>
            <p:ph type="body" sz="half" idx="2"/>
          </p:nvPr>
        </p:nvSpPr>
        <p:spPr>
          <a:xfrm>
            <a:off x="762000" y="1447800"/>
            <a:ext cx="7543800" cy="4343400"/>
          </a:xfrm>
        </p:spPr>
        <p:txBody>
          <a:bodyPr/>
          <a:lstStyle/>
          <a:p>
            <a:r>
              <a:rPr lang="en-US" altLang="en-US" sz="1600"/>
              <a:t>Terminal value is reached when a company has reached maturity – it grows at the overall rate of the economy.  This should be nominal growth in the economy since all of the currency in models is in nominal terms.</a:t>
            </a:r>
          </a:p>
          <a:p>
            <a:r>
              <a:rPr lang="en-US" altLang="en-US" sz="1600"/>
              <a:t>For immature companies, the reaching of equilibrium will exceed the standard five year forecast</a:t>
            </a:r>
          </a:p>
          <a:p>
            <a:r>
              <a:rPr lang="en-US" altLang="en-US" sz="1600"/>
              <a:t>Extending the forecast forces one to make assumptions for more than one year which become very speculative</a:t>
            </a:r>
          </a:p>
          <a:p>
            <a:r>
              <a:rPr lang="en-US" altLang="en-US" sz="1600"/>
              <a:t>Some suggest a fade growth period to address this issue</a:t>
            </a:r>
          </a:p>
        </p:txBody>
      </p:sp>
    </p:spTree>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a:t>Complex/Challenging Issues in Forecasts</a:t>
            </a:r>
          </a:p>
        </p:txBody>
      </p:sp>
      <p:sp>
        <p:nvSpPr>
          <p:cNvPr id="6147" name="Content Placeholder 2"/>
          <p:cNvSpPr>
            <a:spLocks noGrp="1"/>
          </p:cNvSpPr>
          <p:nvPr>
            <p:ph idx="1"/>
          </p:nvPr>
        </p:nvSpPr>
        <p:spPr/>
        <p:txBody>
          <a:bodyPr/>
          <a:lstStyle/>
          <a:p>
            <a:r>
              <a:rPr lang="en-US" altLang="en-US" dirty="0"/>
              <a:t>Difficulty in Measuring Revenue Risk in Financial Models:</a:t>
            </a:r>
          </a:p>
          <a:p>
            <a:pPr lvl="1"/>
            <a:r>
              <a:rPr lang="en-US" altLang="en-US" dirty="0"/>
              <a:t>Examples</a:t>
            </a:r>
          </a:p>
          <a:p>
            <a:pPr lvl="2"/>
            <a:r>
              <a:rPr lang="en-US" altLang="en-US" dirty="0"/>
              <a:t>Kodak, GM, UAL, Enron, Lehman, Nokia, HP, RIM, Tribune, NYT etc.</a:t>
            </a:r>
          </a:p>
          <a:p>
            <a:pPr lvl="1"/>
            <a:r>
              <a:rPr lang="en-US" altLang="en-US" dirty="0"/>
              <a:t>History not a guide</a:t>
            </a:r>
          </a:p>
          <a:p>
            <a:pPr lvl="1"/>
            <a:r>
              <a:rPr lang="en-US" altLang="en-US" dirty="0"/>
              <a:t>Beta does not help</a:t>
            </a:r>
          </a:p>
          <a:p>
            <a:pPr lvl="1"/>
            <a:r>
              <a:rPr lang="en-US" altLang="en-US" dirty="0"/>
              <a:t>General checklists do not work</a:t>
            </a:r>
          </a:p>
          <a:p>
            <a:pPr lvl="1"/>
            <a:r>
              <a:rPr lang="en-US" altLang="en-US" dirty="0"/>
              <a:t>Experts do not help</a:t>
            </a:r>
          </a:p>
          <a:p>
            <a:r>
              <a:rPr lang="en-US" altLang="en-US" dirty="0"/>
              <a:t>Try to use a few economic principles</a:t>
            </a:r>
          </a:p>
          <a:p>
            <a:r>
              <a:rPr lang="en-US" altLang="en-US" dirty="0"/>
              <a:t>Understand dependence on changes in technology which is very difficult</a:t>
            </a:r>
          </a:p>
        </p:txBody>
      </p:sp>
    </p:spTree>
    <p:extLst>
      <p:ext uri="{BB962C8B-B14F-4D97-AF65-F5344CB8AC3E}">
        <p14:creationId xmlns:p14="http://schemas.microsoft.com/office/powerpoint/2010/main" val="3710956028"/>
      </p:ext>
    </p:extLst>
  </p:cSld>
  <p:clrMapOvr>
    <a:masterClrMapping/>
  </p:clrMapOvr>
  <p:transition>
    <p:zo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ltLang="en-US"/>
              <a:t>Fade Period</a:t>
            </a:r>
          </a:p>
        </p:txBody>
      </p:sp>
      <p:sp>
        <p:nvSpPr>
          <p:cNvPr id="46083" name="Rectangle 3"/>
          <p:cNvSpPr>
            <a:spLocks noGrp="1" noChangeArrowheads="1"/>
          </p:cNvSpPr>
          <p:nvPr>
            <p:ph type="body" idx="1"/>
          </p:nvPr>
        </p:nvSpPr>
        <p:spPr/>
        <p:txBody>
          <a:bodyPr/>
          <a:lstStyle/>
          <a:p>
            <a:r>
              <a:rPr lang="en-US" altLang="en-US"/>
              <a:t>The fade period is the length of time it takes for the long-term growth rate to be reached after from the growth in the last year of the forecast.</a:t>
            </a:r>
          </a:p>
          <a:p>
            <a:r>
              <a:rPr lang="en-US" altLang="en-US"/>
              <a:t>For example, the last year growth is 10%</a:t>
            </a:r>
          </a:p>
          <a:p>
            <a:r>
              <a:rPr lang="en-US" altLang="en-US"/>
              <a:t>The terminal growth is 3%</a:t>
            </a:r>
          </a:p>
          <a:p>
            <a:r>
              <a:rPr lang="en-US" altLang="en-US"/>
              <a:t>The time to get from 10% to 3% is 5 years</a:t>
            </a:r>
          </a:p>
          <a:p>
            <a:r>
              <a:rPr lang="en-US" altLang="en-US"/>
              <a:t>You can use the formula</a:t>
            </a:r>
          </a:p>
          <a:p>
            <a:r>
              <a:rPr lang="en-US" altLang="en-US" b="1"/>
              <a:t>Growth = Growth</a:t>
            </a:r>
            <a:r>
              <a:rPr lang="en-US" altLang="en-US" b="1" baseline="-25000"/>
              <a:t>t-1</a:t>
            </a:r>
            <a:r>
              <a:rPr lang="en-US" altLang="en-US" b="1"/>
              <a:t> x [(Long term/Short term)]^(1/Fade)</a:t>
            </a:r>
          </a:p>
          <a:p>
            <a:r>
              <a:rPr lang="en-US" altLang="en-US"/>
              <a:t>Note: This does not work with negative growth rates</a:t>
            </a:r>
          </a:p>
        </p:txBody>
      </p:sp>
    </p:spTree>
  </p:cSld>
  <p:clrMapOvr>
    <a:masterClrMapping/>
  </p:clrMapOvr>
  <p:transition>
    <p:zo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ltLang="en-US"/>
              <a:t>Growth When Companies are Earning More than their Cost of Capital</a:t>
            </a:r>
          </a:p>
        </p:txBody>
      </p:sp>
      <p:sp>
        <p:nvSpPr>
          <p:cNvPr id="47107" name="Rectangle 3"/>
          <p:cNvSpPr>
            <a:spLocks noGrp="1" noChangeArrowheads="1"/>
          </p:cNvSpPr>
          <p:nvPr>
            <p:ph type="body" idx="1"/>
          </p:nvPr>
        </p:nvSpPr>
        <p:spPr>
          <a:xfrm>
            <a:off x="1447800" y="1447800"/>
            <a:ext cx="7086600" cy="4191000"/>
          </a:xfrm>
        </p:spPr>
        <p:txBody>
          <a:bodyPr/>
          <a:lstStyle/>
          <a:p>
            <a:pPr>
              <a:lnSpc>
                <a:spcPct val="90000"/>
              </a:lnSpc>
            </a:pPr>
            <a:r>
              <a:rPr lang="en-US" altLang="en-US"/>
              <a:t>It is a lot more difficult to maintain growth when you are earning 40% return on investment than when you are earning 10% in the terminal period</a:t>
            </a:r>
          </a:p>
          <a:p>
            <a:pPr lvl="2">
              <a:lnSpc>
                <a:spcPct val="90000"/>
              </a:lnSpc>
            </a:pPr>
            <a:r>
              <a:rPr lang="en-US" altLang="en-US"/>
              <a:t>Competition tends to compress margins and growth opportunities, and sub-par performance spurs corrective actions.</a:t>
            </a:r>
          </a:p>
          <a:p>
            <a:pPr lvl="2">
              <a:lnSpc>
                <a:spcPct val="90000"/>
              </a:lnSpc>
            </a:pPr>
            <a:r>
              <a:rPr lang="en-US" altLang="en-US"/>
              <a:t>With the passage of time, a firm’s performance tends to converge to the industry norm.</a:t>
            </a:r>
          </a:p>
          <a:p>
            <a:pPr lvl="2">
              <a:lnSpc>
                <a:spcPct val="90000"/>
              </a:lnSpc>
            </a:pPr>
            <a:r>
              <a:rPr lang="en-US" altLang="en-US"/>
              <a:t>Consideration should be given to whether the industry is in a growth stage that will taper down with the passage of time or whether its growth is likely to persist into the future.</a:t>
            </a:r>
          </a:p>
          <a:p>
            <a:pPr lvl="2">
              <a:lnSpc>
                <a:spcPct val="90000"/>
              </a:lnSpc>
            </a:pPr>
            <a:r>
              <a:rPr lang="en-US" altLang="en-US"/>
              <a:t>Competition exerts downward pressure on product prices and product innovations and changes in tastes tend to erode competitive advantage.  The typical firm will see the return spread (ROIC-WACC) shrink over time.</a:t>
            </a:r>
          </a:p>
        </p:txBody>
      </p:sp>
      <p:sp>
        <p:nvSpPr>
          <p:cNvPr id="47108" name="Text Box 4"/>
          <p:cNvSpPr txBox="1">
            <a:spLocks noChangeArrowheads="1"/>
          </p:cNvSpPr>
          <p:nvPr/>
        </p:nvSpPr>
        <p:spPr bwMode="auto">
          <a:xfrm>
            <a:off x="457200" y="2362200"/>
            <a:ext cx="2057400" cy="1735138"/>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 A study by Chan, Karceski, and Lakonishok titled, “The Level and Persistence of Growth Rates,” published in 2003.  According to this study, analyst “growth forecasts are overly optimistic and add little predictive power.”</a:t>
            </a:r>
          </a:p>
        </p:txBody>
      </p:sp>
    </p:spTree>
  </p:cSld>
  <p:clrMapOvr>
    <a:masterClrMapping/>
  </p:clrMapOvr>
  <p:transition>
    <p:zo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tLang="en-US"/>
              <a:t>Growth Issues</a:t>
            </a:r>
          </a:p>
        </p:txBody>
      </p:sp>
      <p:sp>
        <p:nvSpPr>
          <p:cNvPr id="48131" name="Rectangle 3"/>
          <p:cNvSpPr>
            <a:spLocks noGrp="1" noChangeArrowheads="1"/>
          </p:cNvSpPr>
          <p:nvPr>
            <p:ph type="body" sz="half" idx="1"/>
          </p:nvPr>
        </p:nvSpPr>
        <p:spPr/>
        <p:txBody>
          <a:bodyPr/>
          <a:lstStyle/>
          <a:p>
            <a:r>
              <a:rPr lang="en-US" altLang="en-US" sz="1600"/>
              <a:t>Growth issues include</a:t>
            </a:r>
          </a:p>
          <a:p>
            <a:pPr lvl="1"/>
            <a:r>
              <a:rPr lang="en-US" altLang="en-US" sz="1600"/>
              <a:t>Growth is difficult to sustain</a:t>
            </a:r>
          </a:p>
          <a:p>
            <a:pPr lvl="1"/>
            <a:r>
              <a:rPr lang="en-US" altLang="en-US" sz="1600"/>
              <a:t>Law of large numbers means that it is more difficult to maintain growth after a company becomes large</a:t>
            </a:r>
          </a:p>
          <a:p>
            <a:pPr lvl="1"/>
            <a:r>
              <a:rPr lang="en-US" altLang="en-US" sz="1600"/>
              <a:t>Investment analysts overestimate growth</a:t>
            </a:r>
          </a:p>
          <a:p>
            <a:pPr lvl="1"/>
            <a:r>
              <a:rPr lang="en-US" altLang="en-US" sz="1600"/>
              <a:t>Examine sustainable growth formulas from dividend payout and from depreciation rates</a:t>
            </a:r>
          </a:p>
        </p:txBody>
      </p:sp>
      <p:pic>
        <p:nvPicPr>
          <p:cNvPr id="4813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3400" y="2667000"/>
            <a:ext cx="4191000" cy="285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ltLang="zh-CN">
                <a:ea typeface="SimSun" panose="02010600030101010101" pitchFamily="2" charset="-122"/>
              </a:rPr>
              <a:t>Analytical framework for Valuation – Combine Forecasts of Economic Performance with Cost of Capital</a:t>
            </a:r>
          </a:p>
        </p:txBody>
      </p:sp>
      <p:graphicFrame>
        <p:nvGraphicFramePr>
          <p:cNvPr id="49155" name="Object 3"/>
          <p:cNvGraphicFramePr>
            <a:graphicFrameLocks noGrp="1" noChangeAspect="1"/>
          </p:cNvGraphicFramePr>
          <p:nvPr>
            <p:ph type="body" idx="1"/>
          </p:nvPr>
        </p:nvGraphicFramePr>
        <p:xfrm>
          <a:off x="1098550" y="1524000"/>
          <a:ext cx="6415088" cy="4191000"/>
        </p:xfrm>
        <a:graphic>
          <a:graphicData uri="http://schemas.openxmlformats.org/presentationml/2006/ole">
            <mc:AlternateContent xmlns:mc="http://schemas.openxmlformats.org/markup-compatibility/2006">
              <mc:Choice xmlns:v="urn:schemas-microsoft-com:vml" Requires="v">
                <p:oleObj spid="_x0000_s49167" name="Picture" r:id="rId4" imgW="4524750" imgH="2648558" progId="Word.Picture.8">
                  <p:embed/>
                </p:oleObj>
              </mc:Choice>
              <mc:Fallback>
                <p:oleObj name="Picture" r:id="rId4" imgW="4524750" imgH="2648558" progId="Word.Picture.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8550" y="1524000"/>
                        <a:ext cx="6415088" cy="4191000"/>
                      </a:xfrm>
                      <a:prstGeom prst="rect">
                        <a:avLst/>
                      </a:prstGeom>
                      <a:noFill/>
                      <a:ln>
                        <a:noFill/>
                      </a:ln>
                      <a:effectLst/>
                      <a:extLst>
                        <a:ext uri="{909E8E84-426E-40DD-AFC4-6F175D3DCCD1}">
                          <a14:hiddenFill xmlns:a14="http://schemas.microsoft.com/office/drawing/2010/main">
                            <a:solidFill>
                              <a:srgbClr val="0000CC"/>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919191"/>
                              </a:outerShdw>
                            </a:effectLst>
                          </a14:hiddenEffects>
                        </a:ext>
                      </a:extLst>
                    </p:spPr>
                  </p:pic>
                </p:oleObj>
              </mc:Fallback>
            </mc:AlternateContent>
          </a:graphicData>
        </a:graphic>
      </p:graphicFrame>
      <p:sp>
        <p:nvSpPr>
          <p:cNvPr id="49156" name="Text Box 4"/>
          <p:cNvSpPr txBox="1">
            <a:spLocks noChangeArrowheads="1"/>
          </p:cNvSpPr>
          <p:nvPr/>
        </p:nvSpPr>
        <p:spPr bwMode="auto">
          <a:xfrm>
            <a:off x="381000" y="2286000"/>
            <a:ext cx="2133600" cy="63976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In financial terms, value comes from ROIC and growth versus cost of capital</a:t>
            </a:r>
          </a:p>
        </p:txBody>
      </p:sp>
      <p:sp>
        <p:nvSpPr>
          <p:cNvPr id="49157" name="Line 5"/>
          <p:cNvSpPr>
            <a:spLocks noChangeShapeType="1"/>
          </p:cNvSpPr>
          <p:nvPr/>
        </p:nvSpPr>
        <p:spPr bwMode="auto">
          <a:xfrm>
            <a:off x="838200" y="3200400"/>
            <a:ext cx="381000" cy="304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49158" name="Text Box 6"/>
          <p:cNvSpPr txBox="1">
            <a:spLocks noChangeArrowheads="1"/>
          </p:cNvSpPr>
          <p:nvPr/>
        </p:nvSpPr>
        <p:spPr bwMode="auto">
          <a:xfrm>
            <a:off x="6705600" y="1371600"/>
            <a:ext cx="1752600" cy="8223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Competitive position such as pricing power and cost structure affects ROIC</a:t>
            </a:r>
          </a:p>
        </p:txBody>
      </p:sp>
      <p:sp>
        <p:nvSpPr>
          <p:cNvPr id="49159" name="Line 7"/>
          <p:cNvSpPr>
            <a:spLocks noChangeShapeType="1"/>
          </p:cNvSpPr>
          <p:nvPr/>
        </p:nvSpPr>
        <p:spPr bwMode="auto">
          <a:xfrm flipH="1">
            <a:off x="5105400" y="1828800"/>
            <a:ext cx="1600200" cy="6096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49160" name="Line 8"/>
          <p:cNvSpPr>
            <a:spLocks noChangeShapeType="1"/>
          </p:cNvSpPr>
          <p:nvPr/>
        </p:nvSpPr>
        <p:spPr bwMode="auto">
          <a:xfrm flipH="1">
            <a:off x="2895600" y="2133600"/>
            <a:ext cx="3810000" cy="1524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49161" name="Text Box 9"/>
          <p:cNvSpPr txBox="1">
            <a:spLocks noChangeArrowheads="1"/>
          </p:cNvSpPr>
          <p:nvPr/>
        </p:nvSpPr>
        <p:spPr bwMode="auto">
          <a:xfrm>
            <a:off x="7696200" y="2971800"/>
            <a:ext cx="990600" cy="118745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P/E ratio and other valuation come from ROIC and Growth</a:t>
            </a:r>
          </a:p>
        </p:txBody>
      </p:sp>
    </p:spTree>
  </p:cSld>
  <p:clrMapOvr>
    <a:masterClrMapping/>
  </p:clrMapOvr>
  <p:transition>
    <p:zo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ltLang="en-US"/>
              <a:t>Valuation Basics – Inclusion of Returns</a:t>
            </a:r>
          </a:p>
        </p:txBody>
      </p:sp>
      <p:sp>
        <p:nvSpPr>
          <p:cNvPr id="51203" name="Rectangle 3"/>
          <p:cNvSpPr>
            <a:spLocks noGrp="1" noChangeArrowheads="1"/>
          </p:cNvSpPr>
          <p:nvPr>
            <p:ph type="body" idx="1"/>
          </p:nvPr>
        </p:nvSpPr>
        <p:spPr/>
        <p:txBody>
          <a:bodyPr/>
          <a:lstStyle/>
          <a:p>
            <a:r>
              <a:rPr lang="en-US" altLang="en-US"/>
              <a:t>The future cash flow of a company and the risk of that company’s cash flow can be measured by:</a:t>
            </a:r>
          </a:p>
          <a:p>
            <a:pPr lvl="1"/>
            <a:r>
              <a:rPr lang="en-US" altLang="en-US"/>
              <a:t>Return on Invested Capital</a:t>
            </a:r>
          </a:p>
          <a:p>
            <a:pPr lvl="1"/>
            <a:r>
              <a:rPr lang="en-US" altLang="en-US"/>
              <a:t>Ability to Grow</a:t>
            </a:r>
          </a:p>
          <a:p>
            <a:pPr lvl="1"/>
            <a:r>
              <a:rPr lang="en-US" altLang="en-US"/>
              <a:t>Weighted Average Cost of Capital</a:t>
            </a:r>
          </a:p>
          <a:p>
            <a:pPr lvl="2"/>
            <a:r>
              <a:rPr lang="en-US" altLang="en-US"/>
              <a:t>It is in the formula: Cash Flow (ROIC x Inv)/(k-g) which is the basis for multiples</a:t>
            </a:r>
          </a:p>
          <a:p>
            <a:r>
              <a:rPr lang="en-US" altLang="en-US"/>
              <a:t>All of the other ratios – gross margins, effective tax rates, inventory turnover etc. are just details.</a:t>
            </a:r>
          </a:p>
        </p:txBody>
      </p:sp>
      <p:sp>
        <p:nvSpPr>
          <p:cNvPr id="51204" name="Text Box 4"/>
          <p:cNvSpPr txBox="1">
            <a:spLocks noChangeArrowheads="1"/>
          </p:cNvSpPr>
          <p:nvPr/>
        </p:nvSpPr>
        <p:spPr bwMode="auto">
          <a:xfrm>
            <a:off x="5562600" y="1981200"/>
            <a:ext cx="2971800" cy="106997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sz="1600"/>
              <a:t>ROIC =</a:t>
            </a:r>
          </a:p>
          <a:p>
            <a:pPr>
              <a:spcBef>
                <a:spcPct val="50000"/>
              </a:spcBef>
            </a:pPr>
            <a:r>
              <a:rPr lang="en-US" altLang="en-US" sz="1600" u="sng"/>
              <a:t>EBIT x (1-tax rate) (NOPLAT)</a:t>
            </a:r>
          </a:p>
          <a:p>
            <a:pPr>
              <a:spcBef>
                <a:spcPct val="50000"/>
              </a:spcBef>
            </a:pPr>
            <a:r>
              <a:rPr lang="en-US" altLang="en-US" sz="1600"/>
              <a:t>Investment</a:t>
            </a:r>
          </a:p>
        </p:txBody>
      </p:sp>
    </p:spTree>
  </p:cSld>
  <p:clrMapOvr>
    <a:masterClrMapping/>
  </p:clrMapOvr>
  <p:transition>
    <p:zo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tLang="en-US"/>
              <a:t>Return on Invested Capital Definition</a:t>
            </a:r>
          </a:p>
        </p:txBody>
      </p:sp>
      <p:sp>
        <p:nvSpPr>
          <p:cNvPr id="3" name="Content Placeholder 2"/>
          <p:cNvSpPr>
            <a:spLocks noGrp="1"/>
          </p:cNvSpPr>
          <p:nvPr>
            <p:ph idx="1"/>
          </p:nvPr>
        </p:nvSpPr>
        <p:spPr/>
        <p:txBody>
          <a:bodyPr/>
          <a:lstStyle/>
          <a:p>
            <a:pPr>
              <a:defRPr/>
            </a:pPr>
            <a:r>
              <a:rPr lang="en-US" dirty="0"/>
              <a:t>Return on Equity = Net Income/Equity Invested </a:t>
            </a:r>
            <a:endParaRPr lang="en-JM" dirty="0"/>
          </a:p>
          <a:p>
            <a:pPr>
              <a:defRPr/>
            </a:pPr>
            <a:r>
              <a:rPr lang="en-US" dirty="0"/>
              <a:t>Return on Debt = Net Interest Expense x (1-t)/Net Debt Issued</a:t>
            </a:r>
            <a:endParaRPr lang="en-JM" dirty="0"/>
          </a:p>
          <a:p>
            <a:pPr>
              <a:defRPr/>
            </a:pPr>
            <a:r>
              <a:rPr lang="en-US" dirty="0"/>
              <a:t>Return on Capital = </a:t>
            </a:r>
          </a:p>
          <a:p>
            <a:pPr lvl="1">
              <a:buFont typeface="Wingdings" panose="05000000000000000000" pitchFamily="2" charset="2"/>
              <a:buNone/>
              <a:defRPr/>
            </a:pPr>
            <a:r>
              <a:rPr lang="en-US" dirty="0">
                <a:ea typeface="+mn-ea"/>
                <a:cs typeface="+mn-cs"/>
              </a:rPr>
              <a:t>	(Net Income + Net Interest x (1-t))/(Equity + Net Debt)</a:t>
            </a:r>
            <a:endParaRPr lang="en-JM" dirty="0">
              <a:ea typeface="+mn-ea"/>
              <a:cs typeface="+mn-cs"/>
            </a:endParaRPr>
          </a:p>
          <a:p>
            <a:pPr>
              <a:defRPr/>
            </a:pPr>
            <a:r>
              <a:rPr lang="en-US" dirty="0"/>
              <a:t>Return on Capital = EBIT x (1-t)/Capital Invested</a:t>
            </a:r>
          </a:p>
          <a:p>
            <a:pPr>
              <a:defRPr/>
            </a:pPr>
            <a:endParaRPr lang="en-US" dirty="0"/>
          </a:p>
          <a:p>
            <a:pPr>
              <a:defRPr/>
            </a:pPr>
            <a:r>
              <a:rPr lang="en-US" sz="1400" dirty="0"/>
              <a:t>NI + </a:t>
            </a:r>
            <a:r>
              <a:rPr lang="en-US" sz="1400" dirty="0" err="1"/>
              <a:t>Int</a:t>
            </a:r>
            <a:r>
              <a:rPr lang="en-US" sz="1400" dirty="0"/>
              <a:t> + Tax = EBIT</a:t>
            </a:r>
          </a:p>
          <a:p>
            <a:pPr>
              <a:defRPr/>
            </a:pPr>
            <a:r>
              <a:rPr lang="en-US" sz="1400" dirty="0"/>
              <a:t>(NI + </a:t>
            </a:r>
            <a:r>
              <a:rPr lang="en-US" sz="1400" dirty="0" err="1"/>
              <a:t>Int</a:t>
            </a:r>
            <a:r>
              <a:rPr lang="en-US" sz="1400" dirty="0"/>
              <a:t> + Tax) x (1-t) = EBIT x (1-t)</a:t>
            </a:r>
          </a:p>
          <a:p>
            <a:pPr>
              <a:defRPr/>
            </a:pPr>
            <a:r>
              <a:rPr lang="en-US" sz="1400" dirty="0"/>
              <a:t>(NI + </a:t>
            </a:r>
            <a:r>
              <a:rPr lang="en-US" sz="1400" dirty="0" err="1"/>
              <a:t>Int</a:t>
            </a:r>
            <a:r>
              <a:rPr lang="en-US" sz="1400" dirty="0"/>
              <a:t> + (EBIT – </a:t>
            </a:r>
            <a:r>
              <a:rPr lang="en-US" sz="1400" dirty="0" err="1"/>
              <a:t>Int</a:t>
            </a:r>
            <a:r>
              <a:rPr lang="en-US" sz="1400" dirty="0"/>
              <a:t>) x t) = EBIT</a:t>
            </a:r>
            <a:endParaRPr lang="en-JM" sz="1400" dirty="0"/>
          </a:p>
          <a:p>
            <a:pPr>
              <a:defRPr/>
            </a:pPr>
            <a:r>
              <a:rPr lang="en-US" sz="1400" dirty="0"/>
              <a:t>NI + </a:t>
            </a:r>
            <a:r>
              <a:rPr lang="en-US" sz="1400" dirty="0" err="1"/>
              <a:t>Int</a:t>
            </a:r>
            <a:r>
              <a:rPr lang="en-US" sz="1400" dirty="0"/>
              <a:t> x (1-t) + EBIT x t = EBIT</a:t>
            </a:r>
          </a:p>
          <a:p>
            <a:pPr>
              <a:defRPr/>
            </a:pPr>
            <a:r>
              <a:rPr lang="en-US" sz="1400" dirty="0"/>
              <a:t>NI + </a:t>
            </a:r>
            <a:r>
              <a:rPr lang="en-US" sz="1400" dirty="0" err="1"/>
              <a:t>Int</a:t>
            </a:r>
            <a:r>
              <a:rPr lang="en-US" sz="1400" dirty="0"/>
              <a:t> x (1-t) = EBIT x (1-t)</a:t>
            </a:r>
          </a:p>
        </p:txBody>
      </p:sp>
    </p:spTree>
  </p:cSld>
  <p:clrMapOvr>
    <a:masterClrMapping/>
  </p:clrMapOvr>
  <p:transition>
    <p:zo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altLang="en-US"/>
              <a:t>Illustration of Return on Equity, Return on Debt and Return on Invested Capital</a:t>
            </a:r>
          </a:p>
        </p:txBody>
      </p:sp>
      <p:pic>
        <p:nvPicPr>
          <p:cNvPr id="53251"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762000" y="2078038"/>
            <a:ext cx="7543800" cy="3387725"/>
          </a:xfrm>
        </p:spPr>
      </p:pic>
    </p:spTree>
  </p:cSld>
  <p:clrMapOvr>
    <a:masterClrMapping/>
  </p:clrMapOvr>
  <p:transition>
    <p:zo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altLang="en-US"/>
              <a:t>Reconciliation of Invested Capital from Sources of Funding and Assets that Give Rise to EBITDA and Free Cash Flow</a:t>
            </a:r>
          </a:p>
        </p:txBody>
      </p:sp>
      <p:pic>
        <p:nvPicPr>
          <p:cNvPr id="54275"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0" y="2286000"/>
            <a:ext cx="8458200" cy="2971800"/>
          </a:xfrm>
        </p:spPr>
      </p:pic>
    </p:spTree>
  </p:cSld>
  <p:clrMapOvr>
    <a:masterClrMapping/>
  </p:clrMapOvr>
  <p:transition>
    <p:zoom/>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ltLang="en-US"/>
              <a:t>ROIC Issues</a:t>
            </a:r>
          </a:p>
        </p:txBody>
      </p:sp>
      <p:sp>
        <p:nvSpPr>
          <p:cNvPr id="55299" name="Rectangle 3"/>
          <p:cNvSpPr>
            <a:spLocks noGrp="1" noChangeArrowheads="1"/>
          </p:cNvSpPr>
          <p:nvPr>
            <p:ph type="body" sz="half" idx="1"/>
          </p:nvPr>
        </p:nvSpPr>
        <p:spPr>
          <a:xfrm>
            <a:off x="762000" y="1524000"/>
            <a:ext cx="7772400" cy="3733800"/>
          </a:xfrm>
        </p:spPr>
        <p:txBody>
          <a:bodyPr/>
          <a:lstStyle/>
          <a:p>
            <a:r>
              <a:rPr lang="en-US" altLang="en-US" sz="1600"/>
              <a:t>Issues with ROIC include</a:t>
            </a:r>
          </a:p>
          <a:p>
            <a:pPr lvl="1"/>
            <a:r>
              <a:rPr lang="en-US" altLang="en-US" sz="1600"/>
              <a:t>Will the ROIC move to WACC because of competitive pressures</a:t>
            </a:r>
          </a:p>
          <a:p>
            <a:pPr lvl="2"/>
            <a:r>
              <a:rPr lang="en-US" altLang="en-US" sz="1400"/>
              <a:t>Evidence suggests that ROIC can be sustained for long periods</a:t>
            </a:r>
          </a:p>
          <a:p>
            <a:pPr lvl="2"/>
            <a:r>
              <a:rPr lang="en-US" altLang="en-US" sz="1400"/>
              <a:t>Consider the underlying economic characteristics of the firm and the industry</a:t>
            </a:r>
          </a:p>
          <a:p>
            <a:pPr lvl="1"/>
            <a:r>
              <a:rPr lang="en-US" altLang="en-US" sz="1600"/>
              <a:t>What is the expected change in ROIC</a:t>
            </a:r>
          </a:p>
          <a:p>
            <a:pPr lvl="2"/>
            <a:r>
              <a:rPr lang="en-US" altLang="en-US" sz="1400"/>
              <a:t>When ROIC moves to sustainable level, then can move to terminal value calculation</a:t>
            </a:r>
          </a:p>
          <a:p>
            <a:pPr lvl="1"/>
            <a:r>
              <a:rPr lang="en-US" altLang="en-US" sz="1600"/>
              <a:t>Examine the ROIC in models to determine if detailed assumptions are leading to implausible results</a:t>
            </a:r>
          </a:p>
          <a:p>
            <a:pPr lvl="1"/>
            <a:r>
              <a:rPr lang="en-US" altLang="en-US" sz="1600"/>
              <a:t>Migration table</a:t>
            </a:r>
          </a:p>
          <a:p>
            <a:pPr lvl="1"/>
            <a:endParaRPr lang="en-US" altLang="en-US" sz="1600"/>
          </a:p>
        </p:txBody>
      </p:sp>
      <p:pic>
        <p:nvPicPr>
          <p:cNvPr id="5530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4800600"/>
            <a:ext cx="42767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zo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ltLang="en-US"/>
              <a:t>Practical Discounting Issues in Excel</a:t>
            </a:r>
          </a:p>
        </p:txBody>
      </p:sp>
      <p:sp>
        <p:nvSpPr>
          <p:cNvPr id="56323" name="Rectangle 3"/>
          <p:cNvSpPr>
            <a:spLocks noGrp="1" noChangeArrowheads="1"/>
          </p:cNvSpPr>
          <p:nvPr>
            <p:ph type="body" idx="1"/>
          </p:nvPr>
        </p:nvSpPr>
        <p:spPr/>
        <p:txBody>
          <a:bodyPr/>
          <a:lstStyle/>
          <a:p>
            <a:r>
              <a:rPr lang="en-US" altLang="en-US"/>
              <a:t>NPV formula assumes end of period cash flow</a:t>
            </a:r>
          </a:p>
          <a:p>
            <a:r>
              <a:rPr lang="en-US" altLang="en-US"/>
              <a:t>Growth rate is ROE x Retention rate</a:t>
            </a:r>
          </a:p>
          <a:p>
            <a:r>
              <a:rPr lang="en-US" altLang="en-US"/>
              <a:t>If you are selling the stock at the end of the last period and doing a long-term analysis, you must use the next period EBITDA or the next period cash flow.</a:t>
            </a:r>
          </a:p>
          <a:p>
            <a:r>
              <a:rPr lang="en-US" altLang="en-US"/>
              <a:t>If there is growth in a model, you should use the </a:t>
            </a:r>
            <a:r>
              <a:rPr lang="en-US" altLang="en-US" b="1" i="1">
                <a:solidFill>
                  <a:srgbClr val="3366CC"/>
                </a:solidFill>
              </a:rPr>
              <a:t>add one year of growth</a:t>
            </a:r>
            <a:r>
              <a:rPr lang="en-US" altLang="en-US"/>
              <a:t> to the last period in making the calculation</a:t>
            </a:r>
          </a:p>
          <a:p>
            <a:r>
              <a:rPr lang="en-US" altLang="en-US"/>
              <a:t>To use mid-year of specific discounting use the IRR or </a:t>
            </a:r>
            <a:r>
              <a:rPr lang="en-US" altLang="en-US" b="1" i="1">
                <a:solidFill>
                  <a:srgbClr val="3366CC"/>
                </a:solidFill>
              </a:rPr>
              <a:t>XIRR</a:t>
            </a:r>
            <a:r>
              <a:rPr lang="en-US" altLang="en-US"/>
              <a:t> or </a:t>
            </a:r>
            <a:r>
              <a:rPr lang="en-US" altLang="en-US" b="1" i="1">
                <a:solidFill>
                  <a:srgbClr val="3366CC"/>
                </a:solidFill>
              </a:rPr>
              <a:t>sumproduct</a:t>
            </a:r>
          </a:p>
        </p:txBody>
      </p:sp>
    </p:spTree>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a:t>Contents</a:t>
            </a:r>
          </a:p>
        </p:txBody>
      </p:sp>
      <p:sp>
        <p:nvSpPr>
          <p:cNvPr id="7171" name="Rectangle 3"/>
          <p:cNvSpPr>
            <a:spLocks noGrp="1" noChangeArrowheads="1"/>
          </p:cNvSpPr>
          <p:nvPr>
            <p:ph type="body" idx="1"/>
          </p:nvPr>
        </p:nvSpPr>
        <p:spPr/>
        <p:txBody>
          <a:bodyPr/>
          <a:lstStyle/>
          <a:p>
            <a:r>
              <a:rPr lang="en-US" altLang="en-US"/>
              <a:t>Introduction – Fundamentals of Where Value Comes From</a:t>
            </a:r>
          </a:p>
          <a:p>
            <a:r>
              <a:rPr lang="en-US" altLang="en-US"/>
              <a:t>Discounting and IRR Review</a:t>
            </a:r>
          </a:p>
          <a:p>
            <a:r>
              <a:rPr lang="en-US" altLang="en-US"/>
              <a:t>Valuation Using Discounted Free Cash Flow</a:t>
            </a:r>
          </a:p>
          <a:p>
            <a:r>
              <a:rPr lang="en-US" altLang="en-US"/>
              <a:t>Valuation Using Multiples</a:t>
            </a:r>
          </a:p>
          <a:p>
            <a:r>
              <a:rPr lang="en-US" altLang="en-US"/>
              <a:t>Alternative Valuation Methods</a:t>
            </a:r>
          </a:p>
          <a:p>
            <a:r>
              <a:rPr lang="en-US" altLang="en-US"/>
              <a:t>Valuation Using Projected Earnings and Equity Cash Flow</a:t>
            </a:r>
          </a:p>
          <a:p>
            <a:r>
              <a:rPr lang="en-US" altLang="en-US"/>
              <a:t>Case Studies</a:t>
            </a:r>
          </a:p>
        </p:txBody>
      </p:sp>
    </p:spTree>
  </p:cSld>
  <p:clrMapOvr>
    <a:masterClrMapping/>
  </p:clrMapOvr>
  <p:transition>
    <p:zo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ltLang="en-US"/>
              <a:t>Valuation and Sustainable Growth</a:t>
            </a:r>
          </a:p>
        </p:txBody>
      </p:sp>
      <p:sp>
        <p:nvSpPr>
          <p:cNvPr id="57347" name="Rectangle 3"/>
          <p:cNvSpPr>
            <a:spLocks noGrp="1" noChangeArrowheads="1"/>
          </p:cNvSpPr>
          <p:nvPr>
            <p:ph type="body" idx="1"/>
          </p:nvPr>
        </p:nvSpPr>
        <p:spPr/>
        <p:txBody>
          <a:bodyPr/>
          <a:lstStyle/>
          <a:p>
            <a:pPr marL="290513" indent="-290513">
              <a:lnSpc>
                <a:spcPct val="90000"/>
              </a:lnSpc>
            </a:pPr>
            <a:r>
              <a:rPr lang="en-US" altLang="en-US"/>
              <a:t>Value depends on the growth in cash flow.  Growth can be estimated using alternative formulas:</a:t>
            </a:r>
          </a:p>
          <a:p>
            <a:pPr marL="855663" lvl="1" indent="-231775">
              <a:lnSpc>
                <a:spcPct val="90000"/>
              </a:lnSpc>
            </a:pPr>
            <a:r>
              <a:rPr lang="en-US" altLang="en-US"/>
              <a:t>Growth in EPS = ROE x (1 – Dividend Payout Ratio)</a:t>
            </a:r>
          </a:p>
          <a:p>
            <a:pPr marL="855663" lvl="1" indent="-231775">
              <a:lnSpc>
                <a:spcPct val="90000"/>
              </a:lnSpc>
            </a:pPr>
            <a:r>
              <a:rPr lang="en-US" altLang="en-US"/>
              <a:t>Growth in Investment = ROIC x (1-Reinvestment Rate)</a:t>
            </a:r>
          </a:p>
          <a:p>
            <a:pPr marL="855663" lvl="1" indent="-231775">
              <a:lnSpc>
                <a:spcPct val="90000"/>
              </a:lnSpc>
            </a:pPr>
            <a:r>
              <a:rPr lang="en-US" altLang="en-US"/>
              <a:t>Growth = (1+growth in units) x (1+inflation) – 1</a:t>
            </a:r>
          </a:p>
          <a:p>
            <a:pPr marL="290513" indent="-290513">
              <a:lnSpc>
                <a:spcPct val="90000"/>
              </a:lnSpc>
            </a:pPr>
            <a:r>
              <a:rPr lang="en-US" altLang="en-US"/>
              <a:t>When evaluating NOPLAT rather than earnings, a similar concept can be used for sustainable growth.</a:t>
            </a:r>
          </a:p>
          <a:p>
            <a:pPr marL="855663" lvl="1" indent="-231775">
              <a:lnSpc>
                <a:spcPct val="90000"/>
              </a:lnSpc>
            </a:pPr>
            <a:r>
              <a:rPr lang="en-US" altLang="en-US"/>
              <a:t>Growth = (Capital Expenditures/Depreciation – 1) x Depreciation Rate </a:t>
            </a:r>
          </a:p>
          <a:p>
            <a:pPr marL="290513" indent="-290513">
              <a:lnSpc>
                <a:spcPct val="90000"/>
              </a:lnSpc>
            </a:pPr>
            <a:r>
              <a:rPr lang="en-US" altLang="en-US"/>
              <a:t>Unrealistic to assume growth in units above the growth in the economy on an ongoing basis.</a:t>
            </a:r>
          </a:p>
        </p:txBody>
      </p:sp>
    </p:spTree>
  </p:cSld>
  <p:clrMapOvr>
    <a:masterClrMapping/>
  </p:clrMapOvr>
  <p:transition>
    <p:zoom/>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ltLang="zh-CN" sz="1800">
                <a:ea typeface="SimSun" panose="02010600030101010101" pitchFamily="2" charset="-122"/>
              </a:rPr>
              <a:t>Consultant Slide on Value Creation</a:t>
            </a:r>
          </a:p>
        </p:txBody>
      </p:sp>
      <p:graphicFrame>
        <p:nvGraphicFramePr>
          <p:cNvPr id="58371" name="Object 3"/>
          <p:cNvGraphicFramePr>
            <a:graphicFrameLocks noGrp="1" noChangeAspect="1"/>
          </p:cNvGraphicFramePr>
          <p:nvPr>
            <p:ph type="body" idx="1"/>
          </p:nvPr>
        </p:nvGraphicFramePr>
        <p:xfrm>
          <a:off x="457200" y="1066800"/>
          <a:ext cx="10475913" cy="6327775"/>
        </p:xfrm>
        <a:graphic>
          <a:graphicData uri="http://schemas.openxmlformats.org/presentationml/2006/ole">
            <mc:AlternateContent xmlns:mc="http://schemas.openxmlformats.org/markup-compatibility/2006">
              <mc:Choice xmlns:v="urn:schemas-microsoft-com:vml" Requires="v">
                <p:oleObj spid="_x0000_s58377" name="Document" r:id="rId4" imgW="7392924" imgH="4466844" progId="Word.Document.8">
                  <p:embed/>
                </p:oleObj>
              </mc:Choice>
              <mc:Fallback>
                <p:oleObj name="Document" r:id="rId4" imgW="7392924" imgH="4466844" progId="Word.Documen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1066800"/>
                        <a:ext cx="10475913" cy="632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zo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altLang="zh-CN">
                <a:ea typeface="SimSun" panose="02010600030101010101" pitchFamily="2" charset="-122"/>
              </a:rPr>
              <a:t>The Value Matrix - Stock Categorisation</a:t>
            </a:r>
          </a:p>
        </p:txBody>
      </p:sp>
      <p:graphicFrame>
        <p:nvGraphicFramePr>
          <p:cNvPr id="62467" name="Object 3"/>
          <p:cNvGraphicFramePr>
            <a:graphicFrameLocks noGrp="1" noChangeAspect="1"/>
          </p:cNvGraphicFramePr>
          <p:nvPr>
            <p:ph type="body" idx="1"/>
          </p:nvPr>
        </p:nvGraphicFramePr>
        <p:xfrm>
          <a:off x="650875" y="1365250"/>
          <a:ext cx="9107488" cy="5492750"/>
        </p:xfrm>
        <a:graphic>
          <a:graphicData uri="http://schemas.openxmlformats.org/presentationml/2006/ole">
            <mc:AlternateContent xmlns:mc="http://schemas.openxmlformats.org/markup-compatibility/2006">
              <mc:Choice xmlns:v="urn:schemas-microsoft-com:vml" Requires="v">
                <p:oleObj spid="_x0000_s62477" name="Document" r:id="rId4" imgW="5602224" imgH="3378708" progId="Word.Document.8">
                  <p:embed/>
                </p:oleObj>
              </mc:Choice>
              <mc:Fallback>
                <p:oleObj name="Document" r:id="rId4" imgW="5602224" imgH="3378708" progId="Word.Documen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875" y="1365250"/>
                        <a:ext cx="9107488" cy="549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2468" name="Text Box 4"/>
          <p:cNvSpPr txBox="1">
            <a:spLocks noChangeArrowheads="1"/>
          </p:cNvSpPr>
          <p:nvPr/>
        </p:nvSpPr>
        <p:spPr bwMode="auto">
          <a:xfrm>
            <a:off x="1600200" y="3429000"/>
            <a:ext cx="2057400" cy="457200"/>
          </a:xfrm>
          <a:prstGeom prst="rect">
            <a:avLst/>
          </a:prstGeom>
          <a:solidFill>
            <a:schemeClr val="hlink"/>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Throwing good money after bad</a:t>
            </a:r>
          </a:p>
        </p:txBody>
      </p:sp>
      <p:sp>
        <p:nvSpPr>
          <p:cNvPr id="62469" name="Text Box 5"/>
          <p:cNvSpPr txBox="1">
            <a:spLocks noChangeArrowheads="1"/>
          </p:cNvSpPr>
          <p:nvPr/>
        </p:nvSpPr>
        <p:spPr bwMode="auto">
          <a:xfrm>
            <a:off x="1600200" y="5715000"/>
            <a:ext cx="1905000" cy="457200"/>
          </a:xfrm>
          <a:prstGeom prst="rect">
            <a:avLst/>
          </a:prstGeom>
          <a:solidFill>
            <a:schemeClr val="hlink"/>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Try to get out of the business</a:t>
            </a:r>
          </a:p>
        </p:txBody>
      </p:sp>
      <p:sp>
        <p:nvSpPr>
          <p:cNvPr id="62470" name="Text Box 6"/>
          <p:cNvSpPr txBox="1">
            <a:spLocks noChangeArrowheads="1"/>
          </p:cNvSpPr>
          <p:nvPr/>
        </p:nvSpPr>
        <p:spPr bwMode="auto">
          <a:xfrm>
            <a:off x="6858000" y="2209800"/>
            <a:ext cx="1676400" cy="1004888"/>
          </a:xfrm>
          <a:prstGeom prst="rect">
            <a:avLst/>
          </a:prstGeom>
          <a:solidFill>
            <a:schemeClr val="hlink"/>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What is the economic reason for getting here and how long can the performance be maintained</a:t>
            </a:r>
          </a:p>
        </p:txBody>
      </p:sp>
      <p:sp>
        <p:nvSpPr>
          <p:cNvPr id="62471" name="Text Box 7"/>
          <p:cNvSpPr txBox="1">
            <a:spLocks noChangeArrowheads="1"/>
          </p:cNvSpPr>
          <p:nvPr/>
        </p:nvSpPr>
        <p:spPr bwMode="auto">
          <a:xfrm>
            <a:off x="7315200" y="4953000"/>
            <a:ext cx="1295400" cy="457200"/>
          </a:xfrm>
          <a:prstGeom prst="rect">
            <a:avLst/>
          </a:prstGeom>
          <a:solidFill>
            <a:schemeClr val="hlink"/>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Give the money to investors</a:t>
            </a:r>
          </a:p>
        </p:txBody>
      </p:sp>
    </p:spTree>
  </p:cSld>
  <p:clrMapOvr>
    <a:masterClrMapping/>
  </p:clrMapOvr>
  <p:transition>
    <p:zoom/>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ltLang="en-US"/>
              <a:t>Microsoft Value Creation and Earnings</a:t>
            </a:r>
          </a:p>
        </p:txBody>
      </p:sp>
      <p:pic>
        <p:nvPicPr>
          <p:cNvPr id="64515" name="Picture 4"/>
          <p:cNvPicPr>
            <a:picLocks noGrp="1" noChangeAspect="1" noChangeArrowheads="1"/>
          </p:cNvPicPr>
          <p:nvPr>
            <p:ph type="body" sz="half" idx="1"/>
          </p:nvPr>
        </p:nvPicPr>
        <p:blipFill>
          <a:blip r:embed="rId2" cstate="print">
            <a:extLst>
              <a:ext uri="{28A0092B-C50C-407E-A947-70E740481C1C}">
                <a14:useLocalDpi xmlns:a14="http://schemas.microsoft.com/office/drawing/2010/main" val="0"/>
              </a:ext>
            </a:extLst>
          </a:blip>
          <a:srcRect/>
          <a:stretch>
            <a:fillRect/>
          </a:stretch>
        </p:blipFill>
        <p:spPr>
          <a:xfrm>
            <a:off x="381000" y="2514600"/>
            <a:ext cx="4419600" cy="3019425"/>
          </a:xfrm>
          <a:noFill/>
        </p:spPr>
      </p:pic>
      <p:pic>
        <p:nvPicPr>
          <p:cNvPr id="64516" name="Picture 7"/>
          <p:cNvPicPr>
            <a:picLocks noGrp="1" noChangeAspect="1" noChangeArrowheads="1"/>
          </p:cNvPicPr>
          <p:nvPr>
            <p:ph type="body" sz="half" idx="2"/>
          </p:nvPr>
        </p:nvPicPr>
        <p:blipFill>
          <a:blip r:embed="rId3" cstate="print">
            <a:extLst>
              <a:ext uri="{28A0092B-C50C-407E-A947-70E740481C1C}">
                <a14:useLocalDpi xmlns:a14="http://schemas.microsoft.com/office/drawing/2010/main" val="0"/>
              </a:ext>
            </a:extLst>
          </a:blip>
          <a:srcRect/>
          <a:stretch>
            <a:fillRect/>
          </a:stretch>
        </p:blipFill>
        <p:spPr>
          <a:xfrm>
            <a:off x="4572000" y="2438400"/>
            <a:ext cx="4572000" cy="3125788"/>
          </a:xfrm>
          <a:noFill/>
        </p:spPr>
      </p:pic>
      <p:sp>
        <p:nvSpPr>
          <p:cNvPr id="64517" name="Text Box 8"/>
          <p:cNvSpPr txBox="1">
            <a:spLocks noChangeArrowheads="1"/>
          </p:cNvSpPr>
          <p:nvPr/>
        </p:nvSpPr>
        <p:spPr bwMode="auto">
          <a:xfrm>
            <a:off x="1981200" y="5562600"/>
            <a:ext cx="2667000" cy="8223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Earnings are a good indicator of value; but not always as shown by the recent increases which resulted from share buybacks</a:t>
            </a:r>
          </a:p>
        </p:txBody>
      </p:sp>
      <p:sp>
        <p:nvSpPr>
          <p:cNvPr id="64518" name="Line 9"/>
          <p:cNvSpPr>
            <a:spLocks noChangeShapeType="1"/>
          </p:cNvSpPr>
          <p:nvPr/>
        </p:nvSpPr>
        <p:spPr bwMode="auto">
          <a:xfrm flipH="1" flipV="1">
            <a:off x="2209800" y="4724400"/>
            <a:ext cx="152400" cy="8382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64519" name="Line 10"/>
          <p:cNvSpPr>
            <a:spLocks noChangeShapeType="1"/>
          </p:cNvSpPr>
          <p:nvPr/>
        </p:nvSpPr>
        <p:spPr bwMode="auto">
          <a:xfrm flipV="1">
            <a:off x="2819400" y="3962400"/>
            <a:ext cx="762000" cy="16002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altLang="en-US"/>
              <a:t>Microsoft Return and Revenue Growth</a:t>
            </a:r>
          </a:p>
        </p:txBody>
      </p:sp>
      <p:pic>
        <p:nvPicPr>
          <p:cNvPr id="65539" name="Picture 4"/>
          <p:cNvPicPr>
            <a:picLocks noGrp="1" noChangeAspect="1" noChangeArrowheads="1"/>
          </p:cNvPicPr>
          <p:nvPr>
            <p:ph type="body" sz="half" idx="1"/>
          </p:nvPr>
        </p:nvPicPr>
        <p:blipFill>
          <a:blip r:embed="rId2" cstate="print">
            <a:extLst>
              <a:ext uri="{28A0092B-C50C-407E-A947-70E740481C1C}">
                <a14:useLocalDpi xmlns:a14="http://schemas.microsoft.com/office/drawing/2010/main" val="0"/>
              </a:ext>
            </a:extLst>
          </a:blip>
          <a:srcRect/>
          <a:stretch>
            <a:fillRect/>
          </a:stretch>
        </p:blipFill>
        <p:spPr>
          <a:xfrm>
            <a:off x="0" y="2057400"/>
            <a:ext cx="4876800" cy="3333750"/>
          </a:xfrm>
          <a:noFill/>
        </p:spPr>
      </p:pic>
      <p:pic>
        <p:nvPicPr>
          <p:cNvPr id="65540" name="Picture 6"/>
          <p:cNvPicPr>
            <a:picLocks noGrp="1" noChangeAspect="1" noChangeArrowheads="1"/>
          </p:cNvPicPr>
          <p:nvPr>
            <p:ph type="body" sz="half" idx="2"/>
          </p:nvPr>
        </p:nvPicPr>
        <p:blipFill>
          <a:blip r:embed="rId3" cstate="print">
            <a:extLst>
              <a:ext uri="{28A0092B-C50C-407E-A947-70E740481C1C}">
                <a14:useLocalDpi xmlns:a14="http://schemas.microsoft.com/office/drawing/2010/main" val="0"/>
              </a:ext>
            </a:extLst>
          </a:blip>
          <a:srcRect/>
          <a:stretch>
            <a:fillRect/>
          </a:stretch>
        </p:blipFill>
        <p:spPr>
          <a:xfrm>
            <a:off x="4191000" y="1981200"/>
            <a:ext cx="4953000" cy="3387725"/>
          </a:xfrm>
          <a:noFill/>
        </p:spPr>
      </p:pic>
      <p:sp>
        <p:nvSpPr>
          <p:cNvPr id="65541" name="Text Box 7"/>
          <p:cNvSpPr txBox="1">
            <a:spLocks noChangeArrowheads="1"/>
          </p:cNvSpPr>
          <p:nvPr/>
        </p:nvSpPr>
        <p:spPr bwMode="auto">
          <a:xfrm>
            <a:off x="914400" y="5410200"/>
            <a:ext cx="3276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endParaRPr lang="en-US" altLang="en-US"/>
          </a:p>
        </p:txBody>
      </p:sp>
      <p:sp>
        <p:nvSpPr>
          <p:cNvPr id="65542" name="Text Box 8"/>
          <p:cNvSpPr txBox="1">
            <a:spLocks noChangeArrowheads="1"/>
          </p:cNvSpPr>
          <p:nvPr/>
        </p:nvSpPr>
        <p:spPr bwMode="auto">
          <a:xfrm>
            <a:off x="1524000" y="5334000"/>
            <a:ext cx="3124200" cy="63976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Strong Returns plus growth resulted in increased price; when return fell, the price fell</a:t>
            </a:r>
          </a:p>
        </p:txBody>
      </p:sp>
      <p:sp>
        <p:nvSpPr>
          <p:cNvPr id="65543" name="Line 9"/>
          <p:cNvSpPr>
            <a:spLocks noChangeShapeType="1"/>
          </p:cNvSpPr>
          <p:nvPr/>
        </p:nvSpPr>
        <p:spPr bwMode="auto">
          <a:xfrm flipH="1" flipV="1">
            <a:off x="1905000" y="3810000"/>
            <a:ext cx="533400" cy="1447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65544" name="Line 10"/>
          <p:cNvSpPr>
            <a:spLocks noChangeShapeType="1"/>
          </p:cNvSpPr>
          <p:nvPr/>
        </p:nvSpPr>
        <p:spPr bwMode="auto">
          <a:xfrm flipV="1">
            <a:off x="2667000" y="4572000"/>
            <a:ext cx="457200" cy="762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4"/>
          <p:cNvSpPr>
            <a:spLocks noGrp="1" noChangeArrowheads="1"/>
          </p:cNvSpPr>
          <p:nvPr>
            <p:ph type="title"/>
          </p:nvPr>
        </p:nvSpPr>
        <p:spPr/>
        <p:txBody>
          <a:bodyPr/>
          <a:lstStyle/>
          <a:p>
            <a:r>
              <a:rPr lang="en-US" altLang="en-US"/>
              <a:t>General Motors – Slow Growth and Low ROE</a:t>
            </a:r>
          </a:p>
        </p:txBody>
      </p:sp>
      <p:pic>
        <p:nvPicPr>
          <p:cNvPr id="66563" name="Picture 7"/>
          <p:cNvPicPr>
            <a:picLocks noGrp="1" noChangeAspect="1" noChangeArrowheads="1"/>
          </p:cNvPicPr>
          <p:nvPr>
            <p:ph type="body" sz="half" idx="1"/>
          </p:nvPr>
        </p:nvPicPr>
        <p:blipFill>
          <a:blip r:embed="rId2" cstate="print">
            <a:extLst>
              <a:ext uri="{28A0092B-C50C-407E-A947-70E740481C1C}">
                <a14:useLocalDpi xmlns:a14="http://schemas.microsoft.com/office/drawing/2010/main" val="0"/>
              </a:ext>
            </a:extLst>
          </a:blip>
          <a:srcRect/>
          <a:stretch>
            <a:fillRect/>
          </a:stretch>
        </p:blipFill>
        <p:spPr>
          <a:xfrm>
            <a:off x="304800" y="2286000"/>
            <a:ext cx="4191000" cy="2865438"/>
          </a:xfrm>
          <a:noFill/>
        </p:spPr>
      </p:pic>
      <p:pic>
        <p:nvPicPr>
          <p:cNvPr id="66564" name="Picture 8"/>
          <p:cNvPicPr>
            <a:picLocks noGrp="1" noChangeAspect="1" noChangeArrowheads="1"/>
          </p:cNvPicPr>
          <p:nvPr>
            <p:ph type="body" sz="half" idx="2"/>
          </p:nvPr>
        </p:nvPicPr>
        <p:blipFill>
          <a:blip r:embed="rId3" cstate="print">
            <a:extLst>
              <a:ext uri="{28A0092B-C50C-407E-A947-70E740481C1C}">
                <a14:useLocalDpi xmlns:a14="http://schemas.microsoft.com/office/drawing/2010/main" val="0"/>
              </a:ext>
            </a:extLst>
          </a:blip>
          <a:srcRect/>
          <a:stretch>
            <a:fillRect/>
          </a:stretch>
        </p:blipFill>
        <p:spPr>
          <a:xfrm>
            <a:off x="4343400" y="2209800"/>
            <a:ext cx="4533900" cy="3098800"/>
          </a:xfrm>
          <a:noFill/>
        </p:spPr>
      </p:pic>
      <p:sp>
        <p:nvSpPr>
          <p:cNvPr id="66565" name="Text Box 9"/>
          <p:cNvSpPr txBox="1">
            <a:spLocks noChangeArrowheads="1"/>
          </p:cNvSpPr>
          <p:nvPr/>
        </p:nvSpPr>
        <p:spPr bwMode="auto">
          <a:xfrm>
            <a:off x="3810000" y="5257800"/>
            <a:ext cx="1524000" cy="8223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GM had low growth and low returns and the stock price did not increase.</a:t>
            </a:r>
          </a:p>
        </p:txBody>
      </p:sp>
      <p:sp>
        <p:nvSpPr>
          <p:cNvPr id="66566" name="Line 10"/>
          <p:cNvSpPr>
            <a:spLocks noChangeShapeType="1"/>
          </p:cNvSpPr>
          <p:nvPr/>
        </p:nvSpPr>
        <p:spPr bwMode="auto">
          <a:xfrm flipV="1">
            <a:off x="4495800" y="3886200"/>
            <a:ext cx="1828800" cy="1143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1"/>
          </p:nvPr>
        </p:nvSpPr>
        <p:spPr/>
        <p:txBody>
          <a:bodyPr/>
          <a:lstStyle/>
          <a:p>
            <a:r>
              <a:rPr lang="en-GB" altLang="en-US">
                <a:cs typeface="Times New Roman" panose="02020603050405020304" pitchFamily="18" charset="0"/>
              </a:rPr>
              <a:t>What we really need to estimate are reinvestment rates and marginal returns on equity and capital in the future (the change in income over the change in equity). </a:t>
            </a:r>
          </a:p>
          <a:p>
            <a:r>
              <a:rPr lang="en-GB" altLang="en-US">
                <a:cs typeface="Times New Roman" panose="02020603050405020304" pitchFamily="18" charset="0"/>
              </a:rPr>
              <a:t>Those who use analyst’s or historical growth rates are implicitly assuming something about reinvestment rates and returns, but they are either unaware of these assumptions or do not make them explicit.</a:t>
            </a:r>
            <a:r>
              <a:rPr lang="en-GB" altLang="en-US"/>
              <a:t> This means, look at the ROE and the dividends to make sure that the growth is consistent.</a:t>
            </a:r>
          </a:p>
          <a:p>
            <a:r>
              <a:rPr lang="en-GB" altLang="en-US"/>
              <a:t>Future ROE depends on changes  in economic variables affecting the existing investment and new projects with incremental returns.</a:t>
            </a:r>
            <a:endParaRPr lang="en-US" altLang="en-US"/>
          </a:p>
        </p:txBody>
      </p:sp>
      <p:sp>
        <p:nvSpPr>
          <p:cNvPr id="67587" name="Rectangle 3"/>
          <p:cNvSpPr>
            <a:spLocks noGrp="1" noChangeArrowheads="1"/>
          </p:cNvSpPr>
          <p:nvPr>
            <p:ph type="title"/>
          </p:nvPr>
        </p:nvSpPr>
        <p:spPr/>
        <p:txBody>
          <a:bodyPr/>
          <a:lstStyle/>
          <a:p>
            <a:r>
              <a:rPr lang="en-US" altLang="en-US"/>
              <a:t>Practical Growth Rate Issues: Growth Rate Estimation vs. ROE and Retention Rate</a:t>
            </a:r>
          </a:p>
        </p:txBody>
      </p:sp>
    </p:spTree>
  </p:cSld>
  <p:clrMapOvr>
    <a:masterClrMapping/>
  </p:clrMapOvr>
  <p:transition>
    <p:zoom/>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4"/>
          <p:cNvSpPr>
            <a:spLocks noGrp="1" noChangeArrowheads="1"/>
          </p:cNvSpPr>
          <p:nvPr>
            <p:ph type="ctrTitle"/>
          </p:nvPr>
        </p:nvSpPr>
        <p:spPr>
          <a:ln>
            <a:miter lim="800000"/>
            <a:headEnd/>
            <a:tailEnd/>
          </a:ln>
        </p:spPr>
        <p:txBody>
          <a:bodyPr/>
          <a:lstStyle/>
          <a:p>
            <a:r>
              <a:rPr lang="en-US" altLang="en-US"/>
              <a:t>Valuation From Discounted Free Cash Flow</a:t>
            </a:r>
          </a:p>
        </p:txBody>
      </p:sp>
    </p:spTree>
  </p:cSld>
  <p:clrMapOvr>
    <a:masterClrMapping/>
  </p:clrMapOvr>
  <p:transition>
    <p:zoom/>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altLang="en-US"/>
              <a:t>Advantages and Disadvantages of DCF</a:t>
            </a:r>
          </a:p>
        </p:txBody>
      </p:sp>
      <p:sp>
        <p:nvSpPr>
          <p:cNvPr id="69635" name="Rectangle 3"/>
          <p:cNvSpPr>
            <a:spLocks noGrp="1" noChangeArrowheads="1"/>
          </p:cNvSpPr>
          <p:nvPr>
            <p:ph type="body" sz="half" idx="1"/>
          </p:nvPr>
        </p:nvSpPr>
        <p:spPr>
          <a:xfrm>
            <a:off x="457200" y="1600200"/>
            <a:ext cx="3771900" cy="4114800"/>
          </a:xfrm>
        </p:spPr>
        <p:txBody>
          <a:bodyPr/>
          <a:lstStyle/>
          <a:p>
            <a:r>
              <a:rPr lang="en-US" altLang="en-US" sz="1400"/>
              <a:t>Advantages</a:t>
            </a:r>
          </a:p>
          <a:p>
            <a:pPr marL="508000" lvl="1" indent="-161925"/>
            <a:r>
              <a:rPr lang="en-US" altLang="en-US" sz="1400"/>
              <a:t>Theoretically Valid – value comes from free cash flow and assessing risk of the free cash flow.</a:t>
            </a:r>
          </a:p>
          <a:p>
            <a:pPr marL="508000" lvl="1" indent="-161925"/>
            <a:r>
              <a:rPr lang="en-US" altLang="en-US" sz="1400"/>
              <a:t>Operating and Financial Values – explicitly separates value from operating the company with value of financial obligations and value from cash</a:t>
            </a:r>
          </a:p>
          <a:p>
            <a:pPr marL="508000" lvl="1" indent="-161925"/>
            <a:r>
              <a:rPr lang="en-US" altLang="en-US" sz="1400"/>
              <a:t>Sensitivity – forces an understanding of key drivers of the business and allows sensitivity and scenario analysis</a:t>
            </a:r>
          </a:p>
          <a:p>
            <a:pPr marL="508000" lvl="1" indent="-161925"/>
            <a:r>
              <a:rPr lang="en-US" altLang="en-US" sz="1400"/>
              <a:t>Fundamental – not biased by optimism or pessimism in the market</a:t>
            </a:r>
          </a:p>
        </p:txBody>
      </p:sp>
      <p:sp>
        <p:nvSpPr>
          <p:cNvPr id="69636" name="Rectangle 4"/>
          <p:cNvSpPr>
            <a:spLocks noGrp="1" noChangeArrowheads="1"/>
          </p:cNvSpPr>
          <p:nvPr>
            <p:ph type="body" sz="half" idx="2"/>
          </p:nvPr>
        </p:nvSpPr>
        <p:spPr>
          <a:xfrm>
            <a:off x="4381500" y="1524000"/>
            <a:ext cx="4152900" cy="4191000"/>
          </a:xfrm>
        </p:spPr>
        <p:txBody>
          <a:bodyPr/>
          <a:lstStyle/>
          <a:p>
            <a:r>
              <a:rPr lang="en-US" altLang="en-US" sz="1400"/>
              <a:t>Disadvantages</a:t>
            </a:r>
          </a:p>
          <a:p>
            <a:pPr marL="508000" lvl="1" indent="-160338"/>
            <a:r>
              <a:rPr lang="en-US" altLang="en-US" sz="1400"/>
              <a:t>Assumptions: Requires WACC assumptions and residual value assumptions.  There are major problems with WACC estimation and the long-term growth assumption.</a:t>
            </a:r>
          </a:p>
          <a:p>
            <a:pPr marL="508000" lvl="1" indent="-160338"/>
            <a:r>
              <a:rPr lang="en-US" altLang="en-US" sz="1400"/>
              <a:t>Forecasting Problems: Complex forecasting models can easily be manipulated</a:t>
            </a:r>
          </a:p>
          <a:p>
            <a:pPr marL="508000" lvl="1" indent="-160338"/>
            <a:r>
              <a:rPr lang="en-US" altLang="en-US" sz="1400"/>
              <a:t>Growth:  The residual value depends on a number of assumptions which can easily distort value</a:t>
            </a:r>
          </a:p>
          <a:p>
            <a:pPr marL="508000" lvl="1" indent="-160338"/>
            <a:r>
              <a:rPr lang="en-US" altLang="en-US" sz="1400"/>
              <a:t>Real Options: Discussed above</a:t>
            </a:r>
          </a:p>
        </p:txBody>
      </p:sp>
      <p:sp>
        <p:nvSpPr>
          <p:cNvPr id="69637" name="TextBox 4"/>
          <p:cNvSpPr txBox="1">
            <a:spLocks noChangeArrowheads="1"/>
          </p:cNvSpPr>
          <p:nvPr/>
        </p:nvSpPr>
        <p:spPr bwMode="auto">
          <a:xfrm>
            <a:off x="3886200" y="5181600"/>
            <a:ext cx="2667000" cy="107791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r>
              <a:rPr lang="en-US" altLang="en-US" sz="1600"/>
              <a:t>DCF big advantage is that there is  no relative valuation that depends on other people’s opinion.</a:t>
            </a:r>
          </a:p>
        </p:txBody>
      </p:sp>
    </p:spTree>
  </p:cSld>
  <p:clrMapOvr>
    <a:masterClrMapping/>
  </p:clrMapOvr>
  <p:transition>
    <p:zoom/>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ltLang="en-US"/>
              <a:t>Step by Step Valuation with Free Cash Flow</a:t>
            </a:r>
          </a:p>
        </p:txBody>
      </p:sp>
      <p:sp>
        <p:nvSpPr>
          <p:cNvPr id="70659" name="Rectangle 3"/>
          <p:cNvSpPr>
            <a:spLocks noGrp="1" noChangeArrowheads="1"/>
          </p:cNvSpPr>
          <p:nvPr>
            <p:ph type="body" idx="1"/>
          </p:nvPr>
        </p:nvSpPr>
        <p:spPr/>
        <p:txBody>
          <a:bodyPr/>
          <a:lstStyle/>
          <a:p>
            <a:r>
              <a:rPr lang="en-US" altLang="en-US" sz="1600"/>
              <a:t>Step by Step valuation using free cash flow:</a:t>
            </a:r>
          </a:p>
          <a:p>
            <a:pPr lvl="1"/>
            <a:r>
              <a:rPr lang="en-US" altLang="en-US" sz="1600"/>
              <a:t>Step 1: Compute projected free cash flow over the explicit forecast period and discount the free cash flow at the WACC</a:t>
            </a:r>
          </a:p>
          <a:p>
            <a:pPr lvl="1"/>
            <a:r>
              <a:rPr lang="en-US" altLang="en-US" sz="1600"/>
              <a:t>Step 2: Make adjustments to free cash flow in the last forecast year for stable ratio of working capital, stable ratio of capital expenditures to depreciation and stable ratio of deferred taxes to capital expenditures</a:t>
            </a:r>
          </a:p>
          <a:p>
            <a:pPr lvl="1"/>
            <a:r>
              <a:rPr lang="en-US" altLang="en-US" sz="1600"/>
              <a:t>Step 3: Add terminal value to cash flow to establish enterprise value using one of four methods discussed below</a:t>
            </a:r>
          </a:p>
          <a:p>
            <a:pPr lvl="1"/>
            <a:r>
              <a:rPr lang="en-US" altLang="en-US" sz="1600"/>
              <a:t>Step 4: Make other balance sheet adjustments for balance sheet liabilities and assets that are not in cash flow but affect value</a:t>
            </a:r>
          </a:p>
          <a:p>
            <a:pPr lvl="1"/>
            <a:r>
              <a:rPr lang="en-US" altLang="en-US" sz="1600"/>
              <a:t>Step 5: Subtract current value of debt net of surplus cash to establish the total equity value.  </a:t>
            </a:r>
          </a:p>
          <a:p>
            <a:pPr lvl="1"/>
            <a:r>
              <a:rPr lang="en-US" altLang="en-US" sz="1600"/>
              <a:t>Step 6: Divided the equity value by the current outstanding shares to establish value per share</a:t>
            </a:r>
          </a:p>
          <a:p>
            <a:endParaRPr lang="en-US" altLang="en-US" sz="1600"/>
          </a:p>
        </p:txBody>
      </p:sp>
    </p:spTree>
  </p:cSld>
  <p:clrMapOvr>
    <a:masterClrMapping/>
  </p:clrMapOvr>
  <p:transition>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a:t>Measurement of Risk in Financial Models</a:t>
            </a:r>
          </a:p>
        </p:txBody>
      </p:sp>
      <p:sp>
        <p:nvSpPr>
          <p:cNvPr id="8195" name="Rectangle 3"/>
          <p:cNvSpPr>
            <a:spLocks noGrp="1" noChangeArrowheads="1"/>
          </p:cNvSpPr>
          <p:nvPr>
            <p:ph type="body" sz="half" idx="1"/>
          </p:nvPr>
        </p:nvSpPr>
        <p:spPr>
          <a:xfrm>
            <a:off x="762000" y="1524000"/>
            <a:ext cx="3475038" cy="4191000"/>
          </a:xfrm>
        </p:spPr>
        <p:txBody>
          <a:bodyPr/>
          <a:lstStyle/>
          <a:p>
            <a:pPr>
              <a:lnSpc>
                <a:spcPct val="80000"/>
              </a:lnSpc>
            </a:pPr>
            <a:r>
              <a:rPr lang="en-US" altLang="en-US" sz="1200"/>
              <a:t>The fundamental issue in any valuation problem is how to assess the risk of future cash flow projections.</a:t>
            </a:r>
          </a:p>
          <a:p>
            <a:pPr lvl="1">
              <a:lnSpc>
                <a:spcPct val="80000"/>
              </a:lnSpc>
            </a:pPr>
            <a:r>
              <a:rPr lang="en-US" altLang="en-US" sz="1200"/>
              <a:t>Financial theory</a:t>
            </a:r>
          </a:p>
          <a:p>
            <a:pPr lvl="2">
              <a:lnSpc>
                <a:spcPct val="80000"/>
              </a:lnSpc>
            </a:pPr>
            <a:r>
              <a:rPr lang="en-US" altLang="en-US" sz="1000"/>
              <a:t>Financial theory dictates that the CAPM should be used to compute the WACC, that the un-levered beta should be used to estimate equity returns, that options pricing models should be used for credit spreads, debt capacity and covenants.</a:t>
            </a:r>
          </a:p>
          <a:p>
            <a:pPr lvl="1">
              <a:lnSpc>
                <a:spcPct val="80000"/>
              </a:lnSpc>
            </a:pPr>
            <a:r>
              <a:rPr lang="en-US" altLang="en-US" sz="1200"/>
              <a:t>Mathematical Models</a:t>
            </a:r>
          </a:p>
          <a:p>
            <a:pPr lvl="2">
              <a:lnSpc>
                <a:spcPct val="80000"/>
              </a:lnSpc>
            </a:pPr>
            <a:r>
              <a:rPr lang="en-US" altLang="en-US" sz="1000"/>
              <a:t>Mathematical models include beta adjustments for the CAPM, statistical models for credit analysis, Monte Carlo simulation and value at risk.</a:t>
            </a:r>
          </a:p>
          <a:p>
            <a:pPr lvl="1">
              <a:lnSpc>
                <a:spcPct val="80000"/>
              </a:lnSpc>
            </a:pPr>
            <a:r>
              <a:rPr lang="en-US" altLang="en-US" sz="1200"/>
              <a:t>Practical Market Information</a:t>
            </a:r>
          </a:p>
          <a:p>
            <a:pPr lvl="2">
              <a:lnSpc>
                <a:spcPct val="80000"/>
              </a:lnSpc>
            </a:pPr>
            <a:r>
              <a:rPr lang="en-US" altLang="en-US" sz="1000"/>
              <a:t>Practical market information can be used to gauge required equity returns, required credit spreads, required financial ratios to achieve investment grade rating and other issues.</a:t>
            </a:r>
          </a:p>
        </p:txBody>
      </p:sp>
      <p:sp>
        <p:nvSpPr>
          <p:cNvPr id="8196" name="Rectangle 4"/>
          <p:cNvSpPr>
            <a:spLocks noGrp="1" noChangeArrowheads="1"/>
          </p:cNvSpPr>
          <p:nvPr>
            <p:ph type="body" sz="half" idx="2"/>
          </p:nvPr>
        </p:nvSpPr>
        <p:spPr>
          <a:xfrm>
            <a:off x="4373563" y="1524000"/>
            <a:ext cx="3475037" cy="4191000"/>
          </a:xfrm>
        </p:spPr>
        <p:txBody>
          <a:bodyPr/>
          <a:lstStyle/>
          <a:p>
            <a:pPr>
              <a:lnSpc>
                <a:spcPct val="80000"/>
              </a:lnSpc>
            </a:pPr>
            <a:r>
              <a:rPr lang="en-US" altLang="en-US" sz="1200"/>
              <a:t>Consider Investment Alternatives A and B, where A has a higher project IRR than B.  Assume A has a return of 11% and B has a return of 9%.</a:t>
            </a:r>
          </a:p>
          <a:p>
            <a:pPr>
              <a:lnSpc>
                <a:spcPct val="80000"/>
              </a:lnSpc>
            </a:pPr>
            <a:endParaRPr lang="en-US" altLang="en-US" sz="1200"/>
          </a:p>
          <a:p>
            <a:pPr>
              <a:lnSpc>
                <a:spcPct val="80000"/>
              </a:lnSpc>
            </a:pPr>
            <a:r>
              <a:rPr lang="en-US" altLang="en-US" sz="1200"/>
              <a:t>Project A or Project B would be selected through assessing the return on the projects relative to the weighted average cost of capital for each project.  If the WACC for A is 10% and for B is 9.5% then A is selected.  One must computed beta for each investment.</a:t>
            </a:r>
          </a:p>
          <a:p>
            <a:pPr>
              <a:lnSpc>
                <a:spcPct val="80000"/>
              </a:lnSpc>
            </a:pPr>
            <a:r>
              <a:rPr lang="en-US" altLang="en-US" sz="1200"/>
              <a:t>Compute the distributions in cash flow of project A and project B to equity holders.  If the standard deviation is lower for project B, then assess the risk relative to the return.</a:t>
            </a:r>
          </a:p>
          <a:p>
            <a:pPr>
              <a:lnSpc>
                <a:spcPct val="80000"/>
              </a:lnSpc>
            </a:pPr>
            <a:endParaRPr lang="en-US" altLang="en-US" sz="1200"/>
          </a:p>
          <a:p>
            <a:pPr>
              <a:lnSpc>
                <a:spcPct val="80000"/>
              </a:lnSpc>
            </a:pPr>
            <a:r>
              <a:rPr lang="en-US" altLang="en-US" sz="1200"/>
              <a:t>Compute the achieved rate of return from the ability to raise debt and then assess the return earned on equity.  If the return on equity is greater for B then A, select project A.</a:t>
            </a:r>
          </a:p>
          <a:p>
            <a:pPr>
              <a:lnSpc>
                <a:spcPct val="80000"/>
              </a:lnSpc>
            </a:pPr>
            <a:endParaRPr lang="en-US" altLang="en-US" sz="1200"/>
          </a:p>
          <a:p>
            <a:pPr>
              <a:lnSpc>
                <a:spcPct val="80000"/>
              </a:lnSpc>
            </a:pPr>
            <a:endParaRPr lang="en-US" altLang="en-US" sz="1200"/>
          </a:p>
        </p:txBody>
      </p:sp>
    </p:spTree>
  </p:cSld>
  <p:clrMapOvr>
    <a:masterClrMapping/>
  </p:clrMapOvr>
  <p:transition>
    <p:zoom/>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682" name="Object 2"/>
          <p:cNvGraphicFramePr>
            <a:graphicFrameLocks noGrp="1" noChangeAspect="1"/>
          </p:cNvGraphicFramePr>
          <p:nvPr>
            <p:ph type="body" idx="1"/>
          </p:nvPr>
        </p:nvGraphicFramePr>
        <p:xfrm>
          <a:off x="1230313" y="1754188"/>
          <a:ext cx="6072187" cy="3087687"/>
        </p:xfrm>
        <a:graphic>
          <a:graphicData uri="http://schemas.openxmlformats.org/presentationml/2006/ole">
            <mc:AlternateContent xmlns:mc="http://schemas.openxmlformats.org/markup-compatibility/2006">
              <mc:Choice xmlns:v="urn:schemas-microsoft-com:vml" Requires="v">
                <p:oleObj spid="_x0000_s71693" name="Document" r:id="rId4" imgW="5486400" imgH="2497836" progId="Word.Document.8">
                  <p:embed/>
                </p:oleObj>
              </mc:Choice>
              <mc:Fallback>
                <p:oleObj name="Document" r:id="rId4" imgW="5486400" imgH="2497836"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0313" y="1754188"/>
                        <a:ext cx="6072187" cy="308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683" name="Rectangle 3"/>
          <p:cNvSpPr>
            <a:spLocks noGrp="1" noChangeArrowheads="1"/>
          </p:cNvSpPr>
          <p:nvPr>
            <p:ph type="title"/>
          </p:nvPr>
        </p:nvSpPr>
        <p:spPr/>
        <p:txBody>
          <a:bodyPr/>
          <a:lstStyle/>
          <a:p>
            <a:r>
              <a:rPr lang="en-US" altLang="en-US" sz="1800"/>
              <a:t>DCF Example to Compute Equity Value from Free Cash Flow – Net Debt is Bank and Minority Interest minus Cash and Listed Investments</a:t>
            </a:r>
          </a:p>
        </p:txBody>
      </p:sp>
      <p:sp>
        <p:nvSpPr>
          <p:cNvPr id="71684" name="Text Box 4"/>
          <p:cNvSpPr txBox="1">
            <a:spLocks noChangeArrowheads="1"/>
          </p:cNvSpPr>
          <p:nvPr/>
        </p:nvSpPr>
        <p:spPr bwMode="auto">
          <a:xfrm>
            <a:off x="1066800" y="5029200"/>
            <a:ext cx="3200400" cy="82550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sz="1600"/>
              <a:t>Note how investments are added and debt is deducted in arriving at equity value</a:t>
            </a:r>
          </a:p>
        </p:txBody>
      </p:sp>
      <p:sp>
        <p:nvSpPr>
          <p:cNvPr id="71685" name="Line 5"/>
          <p:cNvSpPr>
            <a:spLocks noChangeShapeType="1"/>
          </p:cNvSpPr>
          <p:nvPr/>
        </p:nvSpPr>
        <p:spPr bwMode="auto">
          <a:xfrm flipV="1">
            <a:off x="4267200" y="3429000"/>
            <a:ext cx="1143000" cy="17526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71686" name="Line 6"/>
          <p:cNvSpPr>
            <a:spLocks noChangeShapeType="1"/>
          </p:cNvSpPr>
          <p:nvPr/>
        </p:nvSpPr>
        <p:spPr bwMode="auto">
          <a:xfrm flipV="1">
            <a:off x="4419600" y="4419600"/>
            <a:ext cx="914400" cy="1143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71687" name="Text Box 7"/>
          <p:cNvSpPr txBox="1">
            <a:spLocks noChangeArrowheads="1"/>
          </p:cNvSpPr>
          <p:nvPr/>
        </p:nvSpPr>
        <p:spPr bwMode="auto">
          <a:xfrm>
            <a:off x="6477000" y="2819400"/>
            <a:ext cx="1752600" cy="137001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Treatment of other investments depend on definition of free cash flow.  Here, income from other investments must not be in free cash flow</a:t>
            </a:r>
          </a:p>
        </p:txBody>
      </p:sp>
    </p:spTree>
  </p:cSld>
  <p:clrMapOvr>
    <a:masterClrMapping/>
  </p:clrMapOvr>
  <p:transition>
    <p:cove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ltLang="en-US"/>
              <a:t>Discounted Cash Flow Example</a:t>
            </a:r>
          </a:p>
        </p:txBody>
      </p:sp>
      <p:sp>
        <p:nvSpPr>
          <p:cNvPr id="73731" name="Rectangle 3"/>
          <p:cNvSpPr>
            <a:spLocks noGrp="1" noChangeArrowheads="1"/>
          </p:cNvSpPr>
          <p:nvPr>
            <p:ph type="body" idx="1"/>
          </p:nvPr>
        </p:nvSpPr>
        <p:spPr/>
        <p:txBody>
          <a:bodyPr/>
          <a:lstStyle/>
          <a:p>
            <a:pPr>
              <a:lnSpc>
                <a:spcPct val="90000"/>
              </a:lnSpc>
            </a:pPr>
            <a:r>
              <a:rPr lang="en-US" altLang="en-US" sz="1600"/>
              <a:t> JPMorgan conducted a discounted cash flow analysis to determine a range of estimated equity values </a:t>
            </a:r>
            <a:r>
              <a:rPr lang="en-US" altLang="en-US" sz="1600" b="1" i="1">
                <a:solidFill>
                  <a:srgbClr val="3366CC"/>
                </a:solidFill>
              </a:rPr>
              <a:t>per diluted share</a:t>
            </a:r>
            <a:r>
              <a:rPr lang="en-US" altLang="en-US" sz="1600"/>
              <a:t> for Exelon common stock.</a:t>
            </a:r>
          </a:p>
          <a:p>
            <a:pPr>
              <a:lnSpc>
                <a:spcPct val="90000"/>
              </a:lnSpc>
            </a:pPr>
            <a:r>
              <a:rPr lang="en-US" altLang="en-US" sz="1600"/>
              <a:t>JPMorgan calculated the present value of the Exelon cash flow streams for the next five years, assuming it continued to operate as a stand-alone entity, based on financial projections provided by Exelon's management. </a:t>
            </a:r>
          </a:p>
          <a:p>
            <a:pPr>
              <a:lnSpc>
                <a:spcPct val="90000"/>
              </a:lnSpc>
            </a:pPr>
            <a:r>
              <a:rPr lang="en-US" altLang="en-US" sz="1600"/>
              <a:t>JPMorgan also calculated an implied range of terminal values for Exelon at the end of the forecast period through </a:t>
            </a:r>
            <a:r>
              <a:rPr lang="en-US" altLang="en-US" sz="1600" b="1" i="1">
                <a:solidFill>
                  <a:srgbClr val="3366CC"/>
                </a:solidFill>
              </a:rPr>
              <a:t>applying a range of multiples of 8.0x to 9.0x</a:t>
            </a:r>
            <a:r>
              <a:rPr lang="en-US" altLang="en-US" sz="1600"/>
              <a:t> to Exelon's 2009 EBITDA assumption. </a:t>
            </a:r>
          </a:p>
          <a:p>
            <a:pPr>
              <a:lnSpc>
                <a:spcPct val="90000"/>
              </a:lnSpc>
            </a:pPr>
            <a:r>
              <a:rPr lang="en-US" altLang="en-US" sz="1600"/>
              <a:t>The cash flow streams and the range of terminal values were then discounted to present values using a range of discount rates from 5.25% to 5.75%, which was based on Exelon's </a:t>
            </a:r>
            <a:r>
              <a:rPr lang="en-US" altLang="en-US" sz="1600" b="1" i="1">
                <a:solidFill>
                  <a:srgbClr val="3366CC"/>
                </a:solidFill>
              </a:rPr>
              <a:t>estimated weighted average cost of capital</a:t>
            </a:r>
            <a:r>
              <a:rPr lang="en-US" altLang="en-US" sz="1600"/>
              <a:t>, to determine a discounted cash flow value range. </a:t>
            </a:r>
          </a:p>
          <a:p>
            <a:pPr>
              <a:lnSpc>
                <a:spcPct val="90000"/>
              </a:lnSpc>
            </a:pPr>
            <a:r>
              <a:rPr lang="en-US" altLang="en-US" sz="1600"/>
              <a:t>The value of Exelon's common stock was derived from the discounted cash flow value range by subtracting Exelon's debt and adding Exelon's cash and cash equivalents outstanding as of the valuation date. </a:t>
            </a:r>
          </a:p>
        </p:txBody>
      </p:sp>
    </p:spTree>
  </p:cSld>
  <p:clrMapOvr>
    <a:masterClrMapping/>
  </p:clrMapOvr>
  <p:transition>
    <p:zoom/>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altLang="en-US"/>
              <a:t>Example of Discounted Cash Flow Analysis Using Multiples Rather than Growth Rate</a:t>
            </a:r>
          </a:p>
        </p:txBody>
      </p:sp>
      <p:sp>
        <p:nvSpPr>
          <p:cNvPr id="74755" name="Rectangle 3"/>
          <p:cNvSpPr>
            <a:spLocks noGrp="1" noChangeArrowheads="1"/>
          </p:cNvSpPr>
          <p:nvPr>
            <p:ph type="body" idx="1"/>
          </p:nvPr>
        </p:nvSpPr>
        <p:spPr/>
        <p:txBody>
          <a:bodyPr/>
          <a:lstStyle/>
          <a:p>
            <a:r>
              <a:rPr lang="en-US" altLang="en-US" sz="1600"/>
              <a:t>For the Exelon discounted cash flow analysis, Lehman Brothers calculated terminal values by applying a range of terminal multiples to assumed future EBITDA of 7.72x to 8.72x. </a:t>
            </a:r>
          </a:p>
          <a:p>
            <a:r>
              <a:rPr lang="en-US" altLang="en-US" sz="1600"/>
              <a:t>This range was based on the firm value estimated EBITDA multiple range </a:t>
            </a:r>
            <a:r>
              <a:rPr lang="en-US" altLang="en-US" sz="1600" b="1" i="1">
                <a:solidFill>
                  <a:srgbClr val="3366CC"/>
                </a:solidFill>
              </a:rPr>
              <a:t>derived in the comparable companies analysis</a:t>
            </a:r>
            <a:r>
              <a:rPr lang="en-US" altLang="en-US" sz="1600"/>
              <a:t>. The cash flow streams and terminal values were discounted to present values using a range of discount rates of 5.43% to 6.43%. From this analysis, Lehman Brothers calculated a range of implied equity values per share of Exelon common stock. </a:t>
            </a:r>
          </a:p>
          <a:p>
            <a:r>
              <a:rPr lang="en-US" altLang="en-US" sz="1600"/>
              <a:t>For PSEG's regulated utility subsidiary, Morgan Stanley calculated a range of terminal values at the end of the projection period by applying a multiple to PSE&amp;G's projected earnings and then adding back the projected debt and preferred stock amounts. The price to earnings multiple range used was 14.0x to 15.0x and the weighted average cost of capital was 5.5% to 6.0%. </a:t>
            </a:r>
          </a:p>
          <a:p>
            <a:endParaRPr lang="en-US" altLang="en-US" sz="1600"/>
          </a:p>
        </p:txBody>
      </p:sp>
    </p:spTree>
  </p:cSld>
  <p:clrMapOvr>
    <a:masterClrMapping/>
  </p:clrMapOvr>
  <p:transition>
    <p:zoom/>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altLang="en-US"/>
              <a:t>Discounted Cash Flow – General Discussion</a:t>
            </a:r>
          </a:p>
        </p:txBody>
      </p:sp>
      <p:sp>
        <p:nvSpPr>
          <p:cNvPr id="75779" name="Rectangle 3"/>
          <p:cNvSpPr>
            <a:spLocks noGrp="1" noChangeArrowheads="1"/>
          </p:cNvSpPr>
          <p:nvPr>
            <p:ph type="body" idx="1"/>
          </p:nvPr>
        </p:nvSpPr>
        <p:spPr/>
        <p:txBody>
          <a:bodyPr/>
          <a:lstStyle/>
          <a:p>
            <a:pPr>
              <a:lnSpc>
                <a:spcPct val="80000"/>
              </a:lnSpc>
            </a:pPr>
            <a:r>
              <a:rPr lang="en-US" altLang="en-US"/>
              <a:t>Executives and investors alike can draw reassurance from an important trend that has gained momentum even through years of the market's twists and turns. More and more investors, analysts, and investment bankers are turning to fundamental financial analysis and sophisticated discounted cash flow (DCF) models as the touchstone of corporate valuation.</a:t>
            </a:r>
          </a:p>
          <a:p>
            <a:pPr>
              <a:lnSpc>
                <a:spcPct val="80000"/>
              </a:lnSpc>
            </a:pPr>
            <a:r>
              <a:rPr lang="en-US" altLang="en-US"/>
              <a:t>Accounting scandals and inappropriate calculation of revenues and capital expenses give DCF new importance. With heightened concerns over the quality of earnings and reliability of standard valuation metrics like P/E ratios, more investors are turning to free cash flow, which offers a more transparent metric for gauging performance than earnings. It is harder to fool the cash register. Developing a DCF model demands a lot more work than simply dividing the share price by earnings or sales. But in return for the effort, investors get a good picture of the key drivers of share value: expected growth in operating earnings, capital efficiency, balance sheet capital structure, cost of equity and debt, and expected duration of growth. An added bonus is that DCF is less likely to be manipulated by aggressive accounting practices. </a:t>
            </a:r>
          </a:p>
        </p:txBody>
      </p:sp>
    </p:spTree>
  </p:cSld>
  <p:clrMapOvr>
    <a:masterClrMapping/>
  </p:clrMapOvr>
  <p:transition>
    <p:zoom/>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en-US" altLang="en-US"/>
              <a:t>Discounted Cash Flow – Morgan Stanley Example </a:t>
            </a:r>
          </a:p>
        </p:txBody>
      </p:sp>
      <p:sp>
        <p:nvSpPr>
          <p:cNvPr id="76803" name="Content Placeholder 2"/>
          <p:cNvSpPr>
            <a:spLocks noGrp="1"/>
          </p:cNvSpPr>
          <p:nvPr>
            <p:ph idx="1"/>
          </p:nvPr>
        </p:nvSpPr>
        <p:spPr/>
        <p:txBody>
          <a:bodyPr/>
          <a:lstStyle/>
          <a:p>
            <a:r>
              <a:rPr lang="en-US" altLang="en-US" sz="1300"/>
              <a:t>Morgan Stanley performed a discounted cash flow analysis, which is designed to imply a value of a company by calculating the present value of estimated future cash flows of the company. </a:t>
            </a:r>
          </a:p>
          <a:p>
            <a:r>
              <a:rPr lang="en-US" altLang="en-US" sz="1300"/>
              <a:t>Morgan Stanley calculated ranges of implied equity values per share for Wyeth, based on discounted cash flow analyses utilizing Wall Street analyst estimates compiled by Thomson First Call and Wyeth management projections for the calendar years 2009 through 2013. In arriving at the estimated equity values per share of Wyeth’s common stock, Morgan Stanley calculated a terminal value by applying a range of perpetual free cash flow growth rates ranging from (0.5)% to 0.5%. </a:t>
            </a:r>
          </a:p>
          <a:p>
            <a:r>
              <a:rPr lang="en-US" altLang="en-US" sz="1300"/>
              <a:t>Such rate range was derived, based on Morgan Stanley’s judgment, after considering a number of factors, including growth of the overall economy, projected earnings expectations for comparable pharmaceutical companies and Wyeth’s upcoming patent expiration profile. </a:t>
            </a:r>
          </a:p>
          <a:p>
            <a:r>
              <a:rPr lang="en-US" altLang="en-US" sz="1300"/>
              <a:t>Morgan Stanley observed that this range implied P/E multiples for Wyeth that were consistent with the P/E multiples of the comparable companies studied by Morgan Stanley and identified above under “— Comparable Companies Analysis.” The unlevered free cash flows and the terminal value were then discounted to present values using a range of weighted average cost of capital from 7.0% to 9.0%. </a:t>
            </a:r>
          </a:p>
          <a:p>
            <a:r>
              <a:rPr lang="en-US" altLang="en-US" sz="1300"/>
              <a:t>Morgan Stanley selected this range using the capital asset pricing model. The weighted average cost of capital is a measure of the average expected return on all of a given company’s equity securities and debt based on their proportions in such company’s capital structure.</a:t>
            </a:r>
          </a:p>
        </p:txBody>
      </p:sp>
    </p:spTree>
  </p:cSld>
  <p:clrMapOvr>
    <a:masterClrMapping/>
  </p:clrMapOvr>
  <p:transition>
    <p:zoom/>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altLang="en-US"/>
              <a:t>Example of Bad DCF</a:t>
            </a:r>
          </a:p>
        </p:txBody>
      </p:sp>
      <p:sp>
        <p:nvSpPr>
          <p:cNvPr id="77827" name="Rectangle 3"/>
          <p:cNvSpPr>
            <a:spLocks noGrp="1" noChangeArrowheads="1"/>
          </p:cNvSpPr>
          <p:nvPr>
            <p:ph type="body" idx="1"/>
          </p:nvPr>
        </p:nvSpPr>
        <p:spPr/>
        <p:txBody>
          <a:bodyPr/>
          <a:lstStyle/>
          <a:p>
            <a:r>
              <a:rPr lang="en-US" altLang="en-US"/>
              <a:t>In valuing a bank in Tanzania:</a:t>
            </a:r>
          </a:p>
          <a:p>
            <a:pPr lvl="1"/>
            <a:r>
              <a:rPr lang="en-US" altLang="en-US"/>
              <a:t>The WACC used included country premium that produced a WACC of 22%</a:t>
            </a:r>
          </a:p>
          <a:p>
            <a:pPr lvl="1"/>
            <a:r>
              <a:rPr lang="en-US" altLang="en-US"/>
              <a:t>The assets of the bank are not loans, but are government securities</a:t>
            </a:r>
          </a:p>
          <a:p>
            <a:pPr lvl="1"/>
            <a:r>
              <a:rPr lang="en-US" altLang="en-US"/>
              <a:t>The terminal growth rate was 2%</a:t>
            </a:r>
          </a:p>
          <a:p>
            <a:pPr lvl="1"/>
            <a:r>
              <a:rPr lang="en-US" altLang="en-US"/>
              <a:t>To make the valuation consistent with multiples in Kenya and Nigeria, liquidity and other discounts that reduced the PE multiple from about 20 to about 8. </a:t>
            </a:r>
          </a:p>
        </p:txBody>
      </p:sp>
    </p:spTree>
  </p:cSld>
  <p:clrMapOvr>
    <a:masterClrMapping/>
  </p:clrMapOvr>
  <p:transition>
    <p:zoom/>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ltLang="en-US"/>
              <a:t>Discounted Flow</a:t>
            </a:r>
          </a:p>
        </p:txBody>
      </p:sp>
      <p:sp>
        <p:nvSpPr>
          <p:cNvPr id="78851" name="Rectangle 3"/>
          <p:cNvSpPr>
            <a:spLocks noGrp="1" noChangeArrowheads="1"/>
          </p:cNvSpPr>
          <p:nvPr>
            <p:ph type="body" idx="1"/>
          </p:nvPr>
        </p:nvSpPr>
        <p:spPr/>
        <p:txBody>
          <a:bodyPr/>
          <a:lstStyle/>
          <a:p>
            <a:r>
              <a:rPr lang="en-US" altLang="en-US"/>
              <a:t>Use the discounted cash flow when you know something more about the company that can be obtained with a forecast</a:t>
            </a:r>
          </a:p>
          <a:p>
            <a:r>
              <a:rPr lang="en-US" altLang="en-US"/>
              <a:t>Any cash flow forecast involves:</a:t>
            </a:r>
          </a:p>
          <a:p>
            <a:pPr lvl="1"/>
            <a:r>
              <a:rPr lang="en-US" altLang="en-US"/>
              <a:t>Value = </a:t>
            </a:r>
          </a:p>
          <a:p>
            <a:pPr lvl="2"/>
            <a:r>
              <a:rPr lang="en-US" altLang="en-US"/>
              <a:t>Cash flow during explicit forecast period +</a:t>
            </a:r>
          </a:p>
          <a:p>
            <a:pPr lvl="2"/>
            <a:r>
              <a:rPr lang="en-US" altLang="en-US"/>
              <a:t>Present of cash flow after explicit forecast period</a:t>
            </a:r>
          </a:p>
          <a:p>
            <a:r>
              <a:rPr lang="en-US" altLang="en-US"/>
              <a:t>The second item generally involves some kind of growth projection.</a:t>
            </a:r>
          </a:p>
          <a:p>
            <a:r>
              <a:rPr lang="en-US" altLang="en-US"/>
              <a:t>Value of Equity = Value of Enterprise – Value of Net Debt</a:t>
            </a:r>
          </a:p>
          <a:p>
            <a:pPr lvl="1"/>
            <a:endParaRPr lang="en-US" altLang="en-US"/>
          </a:p>
        </p:txBody>
      </p:sp>
    </p:spTree>
  </p:cSld>
  <p:clrMapOvr>
    <a:masterClrMapping/>
  </p:clrMapOvr>
  <p:transition>
    <p:zoom/>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altLang="en-US"/>
              <a:t>DCF Discussion</a:t>
            </a:r>
          </a:p>
        </p:txBody>
      </p:sp>
      <p:sp>
        <p:nvSpPr>
          <p:cNvPr id="79875" name="Rectangle 3"/>
          <p:cNvSpPr>
            <a:spLocks noGrp="1" noChangeArrowheads="1"/>
          </p:cNvSpPr>
          <p:nvPr>
            <p:ph type="body" idx="1"/>
          </p:nvPr>
        </p:nvSpPr>
        <p:spPr/>
        <p:txBody>
          <a:bodyPr/>
          <a:lstStyle/>
          <a:p>
            <a:r>
              <a:rPr lang="en-US" altLang="en-US" sz="1600"/>
              <a:t>DCF models are powerful, but they do have shortcomings. DCF is merely a mechanical valuation tool, which makes it subject to the axiom "garbage in, garbage out". Small changes in inputs can result in large changes in the value of a company. Investors must constantly second-guess valuations; the inputs that produce these valuations are always changing and susceptible to error.</a:t>
            </a:r>
          </a:p>
          <a:p>
            <a:r>
              <a:rPr lang="en-US" altLang="en-US" sz="1600"/>
              <a:t>DCF analysis shows </a:t>
            </a:r>
            <a:r>
              <a:rPr lang="en-US" altLang="en-US" sz="1600" b="1" i="1"/>
              <a:t>that changes in long-term growth rates have the greatest impact on share valuation</a:t>
            </a:r>
            <a:r>
              <a:rPr lang="en-US" altLang="en-US" sz="1600"/>
              <a:t>. Interest rate changes also make a big difference. Example: </a:t>
            </a:r>
          </a:p>
          <a:p>
            <a:pPr lvl="1"/>
            <a:r>
              <a:rPr lang="en-US" altLang="en-US" sz="1400"/>
              <a:t>Sun Microsystems, which recently traded on the market at $3.25, is valued at almost $5.50, which makes its price of $3.25 a steal. The model assumes a long-term growth rate of 13.0%. </a:t>
            </a:r>
          </a:p>
          <a:p>
            <a:pPr lvl="1"/>
            <a:r>
              <a:rPr lang="en-US" altLang="en-US" sz="1400"/>
              <a:t>If we cut the growth rate assumption by 25%, Sun's share valuation falls to $3.20. </a:t>
            </a:r>
          </a:p>
          <a:p>
            <a:pPr lvl="1"/>
            <a:r>
              <a:rPr lang="en-US" altLang="en-US" sz="1400"/>
              <a:t>If we raise the growth rate variable by 25%, the shares go up to $7.50. </a:t>
            </a:r>
          </a:p>
          <a:p>
            <a:pPr lvl="1"/>
            <a:r>
              <a:rPr lang="en-US" altLang="en-US" sz="1400"/>
              <a:t>Similarly, raising interest rates by one percentage point pushes the share value to $3.55; a one percent fall in interest rates boosts the value to about $7.70. </a:t>
            </a:r>
          </a:p>
        </p:txBody>
      </p:sp>
    </p:spTree>
  </p:cSld>
  <p:clrMapOvr>
    <a:masterClrMapping/>
  </p:clrMapOvr>
  <p:transition>
    <p:zoom/>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en-US"/>
              <a:t>Discounted Cash Flow</a:t>
            </a:r>
          </a:p>
        </p:txBody>
      </p:sp>
      <p:sp>
        <p:nvSpPr>
          <p:cNvPr id="80899" name="Rectangle 3"/>
          <p:cNvSpPr>
            <a:spLocks noGrp="1" noChangeArrowheads="1"/>
          </p:cNvSpPr>
          <p:nvPr>
            <p:ph type="body" idx="1"/>
          </p:nvPr>
        </p:nvSpPr>
        <p:spPr/>
        <p:txBody>
          <a:bodyPr/>
          <a:lstStyle/>
          <a:p>
            <a:r>
              <a:rPr lang="en-US" altLang="en-US"/>
              <a:t>Why would you make a cash flow forecast of more than one year</a:t>
            </a:r>
          </a:p>
          <a:p>
            <a:pPr lvl="1"/>
            <a:r>
              <a:rPr lang="en-US" altLang="en-US"/>
              <a:t>If the company is stable and you know the stable level of earnings and cash flow, then a cash flow forecast does not add anything to the valuation analysis</a:t>
            </a:r>
          </a:p>
          <a:p>
            <a:pPr lvl="1"/>
            <a:r>
              <a:rPr lang="en-US" altLang="en-US"/>
              <a:t>If you do not know what the future earnings will be, then a cash flow forecast is helpful as long as you have information to make the forecast</a:t>
            </a:r>
          </a:p>
          <a:p>
            <a:pPr lvl="1"/>
            <a:r>
              <a:rPr lang="en-US" altLang="en-US"/>
              <a:t>If you know earnings and cash flow will fluctuate and then reach a stable amount, then discounted cash flow will be better than multiple analysis</a:t>
            </a:r>
          </a:p>
        </p:txBody>
      </p:sp>
    </p:spTree>
  </p:cSld>
  <p:clrMapOvr>
    <a:masterClrMapping/>
  </p:clrMapOvr>
  <p:transition>
    <p:zoom/>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altLang="en-US"/>
              <a:t>DCF Valuation – Length of Forecast</a:t>
            </a:r>
          </a:p>
        </p:txBody>
      </p:sp>
      <p:sp>
        <p:nvSpPr>
          <p:cNvPr id="81923" name="Rectangle 3"/>
          <p:cNvSpPr>
            <a:spLocks noGrp="1" noChangeArrowheads="1"/>
          </p:cNvSpPr>
          <p:nvPr>
            <p:ph type="body" idx="1"/>
          </p:nvPr>
        </p:nvSpPr>
        <p:spPr/>
        <p:txBody>
          <a:bodyPr/>
          <a:lstStyle/>
          <a:p>
            <a:r>
              <a:rPr lang="en-US" altLang="en-US"/>
              <a:t>Short-run</a:t>
            </a:r>
          </a:p>
          <a:p>
            <a:pPr lvl="1"/>
            <a:r>
              <a:rPr lang="en-US" altLang="en-US"/>
              <a:t>Forecast all financial statement items </a:t>
            </a:r>
          </a:p>
          <a:p>
            <a:pPr lvl="2"/>
            <a:r>
              <a:rPr lang="en-US" altLang="en-US"/>
              <a:t>Gross-margin, selling expenses, Etc.</a:t>
            </a:r>
          </a:p>
          <a:p>
            <a:r>
              <a:rPr lang="en-US" altLang="en-US"/>
              <a:t>Further out</a:t>
            </a:r>
          </a:p>
          <a:p>
            <a:pPr lvl="1"/>
            <a:r>
              <a:rPr lang="en-US" altLang="en-US"/>
              <a:t>Individual line items more difficult</a:t>
            </a:r>
          </a:p>
          <a:p>
            <a:pPr lvl="1"/>
            <a:r>
              <a:rPr lang="en-US" altLang="en-US"/>
              <a:t>Focus on key drivers</a:t>
            </a:r>
          </a:p>
          <a:p>
            <a:pPr lvl="2"/>
            <a:r>
              <a:rPr lang="en-US" altLang="en-US"/>
              <a:t>Operating margin, tax rate, capital efficiency</a:t>
            </a:r>
          </a:p>
          <a:p>
            <a:r>
              <a:rPr lang="en-US" altLang="en-US"/>
              <a:t>Continuing Value</a:t>
            </a:r>
          </a:p>
          <a:p>
            <a:pPr lvl="1"/>
            <a:r>
              <a:rPr lang="en-US" altLang="en-US"/>
              <a:t>When ROIC and growth stabalise</a:t>
            </a:r>
          </a:p>
        </p:txBody>
      </p:sp>
    </p:spTree>
  </p:cSld>
  <p:clrMapOvr>
    <a:masterClrMapping/>
  </p:clrMapOvr>
  <p:transition>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dirty="0"/>
              <a:t>Valuation, Forecasting and Risk</a:t>
            </a:r>
          </a:p>
        </p:txBody>
      </p:sp>
      <p:sp>
        <p:nvSpPr>
          <p:cNvPr id="9219" name="Rectangle 5"/>
          <p:cNvSpPr>
            <a:spLocks noGrp="1" noChangeArrowheads="1"/>
          </p:cNvSpPr>
          <p:nvPr>
            <p:ph type="body" idx="1"/>
          </p:nvPr>
        </p:nvSpPr>
        <p:spPr/>
        <p:txBody>
          <a:bodyPr/>
          <a:lstStyle/>
          <a:p>
            <a:pPr marL="347663" indent="-347663">
              <a:buFontTx/>
              <a:buNone/>
            </a:pPr>
            <a:r>
              <a:rPr lang="en-US" altLang="en-US" dirty="0"/>
              <a:t>Every decision in finance is in one way or another derived from how much the outcome of the decision is worth.  Valuation is the single financial analytical skill that managers must master.  </a:t>
            </a:r>
          </a:p>
          <a:p>
            <a:pPr marL="347663" indent="-347663"/>
            <a:r>
              <a:rPr lang="en-US" altLang="en-US" dirty="0"/>
              <a:t>Valuation analysis of debt or equity involves assessing</a:t>
            </a:r>
          </a:p>
          <a:p>
            <a:pPr marL="854075" lvl="1" indent="-392113"/>
            <a:r>
              <a:rPr lang="en-US" altLang="en-US" dirty="0"/>
              <a:t>Future cash flow levels, (cash flow is reality) and </a:t>
            </a:r>
          </a:p>
          <a:p>
            <a:pPr marL="854075" lvl="1" indent="-392113"/>
            <a:r>
              <a:rPr lang="en-US" altLang="en-US" dirty="0"/>
              <a:t>Risks in valuing those cash flows, whether it be the cash flow from assets, debt or equity</a:t>
            </a:r>
          </a:p>
          <a:p>
            <a:pPr marL="347663" indent="-347663"/>
            <a:r>
              <a:rPr lang="en-US" altLang="en-US" dirty="0"/>
              <a:t>Measurement value – forecasting and risk assessment --  is a very complex and difficult problem.</a:t>
            </a:r>
          </a:p>
          <a:p>
            <a:pPr marL="347663" indent="-347663"/>
            <a:r>
              <a:rPr lang="en-US" altLang="en-US" dirty="0"/>
              <a:t>Coming up with a measurement of risk is extremely difficult and things like beta, value at risk and credit scoring have not worked very well.</a:t>
            </a:r>
          </a:p>
        </p:txBody>
      </p:sp>
    </p:spTree>
  </p:cSld>
  <p:clrMapOvr>
    <a:masterClrMapping/>
  </p:clrMapOvr>
  <p:transition>
    <p:zoom dir="in"/>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body" idx="1"/>
          </p:nvPr>
        </p:nvSpPr>
        <p:spPr/>
        <p:txBody>
          <a:bodyPr/>
          <a:lstStyle/>
          <a:p>
            <a:pPr>
              <a:lnSpc>
                <a:spcPct val="90000"/>
              </a:lnSpc>
            </a:pPr>
            <a:r>
              <a:rPr lang="en-GB" altLang="en-US">
                <a:cs typeface="Times New Roman" panose="02020603050405020304" pitchFamily="18" charset="0"/>
              </a:rPr>
              <a:t>A stable growth rate is a growth rate that can be sustained forever. Since no firm, in the long term, can grow faster than the economy which it operates it - a stable growth rate cannot be greater than the growth rate of the economy. </a:t>
            </a:r>
          </a:p>
          <a:p>
            <a:pPr>
              <a:lnSpc>
                <a:spcPct val="90000"/>
              </a:lnSpc>
            </a:pPr>
            <a:r>
              <a:rPr lang="en-GB" altLang="en-US">
                <a:cs typeface="Times New Roman" panose="02020603050405020304" pitchFamily="18" charset="0"/>
              </a:rPr>
              <a:t>It is important that the growth rate be defined in the same currency as the cash flows and that be in the same term (real or nominal) as the cash flows.</a:t>
            </a:r>
          </a:p>
          <a:p>
            <a:pPr>
              <a:lnSpc>
                <a:spcPct val="90000"/>
              </a:lnSpc>
            </a:pPr>
            <a:r>
              <a:rPr lang="en-GB" altLang="en-US">
                <a:cs typeface="Times New Roman" panose="02020603050405020304" pitchFamily="18" charset="0"/>
              </a:rPr>
              <a:t>Most models use inflation as a growth rate with no new real growth.  If this were true, all existing firms would decline as a proportion to the GDP.</a:t>
            </a:r>
          </a:p>
          <a:p>
            <a:pPr>
              <a:lnSpc>
                <a:spcPct val="90000"/>
              </a:lnSpc>
            </a:pPr>
            <a:r>
              <a:rPr lang="en-GB" altLang="en-US">
                <a:cs typeface="Times New Roman" panose="02020603050405020304" pitchFamily="18" charset="0"/>
              </a:rPr>
              <a:t>In theory, this stable growth rate cannot be greater than the discount rate because the risk-free rate that is embedded in the discount rate will also build on these same factors - real growth in the economy and the expected inflation rate. </a:t>
            </a:r>
            <a:endParaRPr lang="en-US" altLang="en-US"/>
          </a:p>
        </p:txBody>
      </p:sp>
      <p:sp>
        <p:nvSpPr>
          <p:cNvPr id="82947" name="Rectangle 3"/>
          <p:cNvSpPr>
            <a:spLocks noGrp="1" noChangeArrowheads="1"/>
          </p:cNvSpPr>
          <p:nvPr>
            <p:ph type="title"/>
          </p:nvPr>
        </p:nvSpPr>
        <p:spPr/>
        <p:txBody>
          <a:bodyPr/>
          <a:lstStyle/>
          <a:p>
            <a:r>
              <a:rPr lang="en-US" altLang="en-US"/>
              <a:t>Growth Rate and Discount Rate</a:t>
            </a:r>
          </a:p>
        </p:txBody>
      </p:sp>
    </p:spTree>
  </p:cSld>
  <p:clrMapOvr>
    <a:masterClrMapping/>
  </p:clrMapOvr>
  <p:transition>
    <p:zoom/>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altLang="en-US"/>
              <a:t>Example of DCF</a:t>
            </a:r>
          </a:p>
        </p:txBody>
      </p:sp>
      <p:sp>
        <p:nvSpPr>
          <p:cNvPr id="83971" name="Rectangle 3"/>
          <p:cNvSpPr>
            <a:spLocks noGrp="1" noChangeArrowheads="1"/>
          </p:cNvSpPr>
          <p:nvPr>
            <p:ph type="body" idx="1"/>
          </p:nvPr>
        </p:nvSpPr>
        <p:spPr/>
        <p:txBody>
          <a:bodyPr/>
          <a:lstStyle/>
          <a:p>
            <a:r>
              <a:rPr lang="en-US" altLang="en-US"/>
              <a:t>Lehman Brothers and Evercore calculated per share equity values by:</a:t>
            </a:r>
          </a:p>
          <a:p>
            <a:pPr lvl="1"/>
            <a:r>
              <a:rPr lang="en-US" altLang="en-US"/>
              <a:t>first determining a range of enterprise values of BellSouth by</a:t>
            </a:r>
          </a:p>
          <a:p>
            <a:pPr lvl="2"/>
            <a:r>
              <a:rPr lang="en-US" altLang="en-US"/>
              <a:t>adding the present values of the after-tax unlevered free cash flows and </a:t>
            </a:r>
          </a:p>
          <a:p>
            <a:pPr lvl="2"/>
            <a:r>
              <a:rPr lang="en-US" altLang="en-US"/>
              <a:t>terminal values for each EBITDA terminal multiple and discount rate scenario</a:t>
            </a:r>
          </a:p>
          <a:p>
            <a:pPr lvl="1"/>
            <a:r>
              <a:rPr lang="en-US" altLang="en-US"/>
              <a:t>then subtracting from the enterprise values the net debt (which is total debt minus cash) and </a:t>
            </a:r>
          </a:p>
          <a:p>
            <a:pPr lvl="1"/>
            <a:r>
              <a:rPr lang="en-US" altLang="en-US"/>
              <a:t>dividing those amounts by the number of fully diluted shares of BellSouth. </a:t>
            </a:r>
          </a:p>
        </p:txBody>
      </p:sp>
    </p:spTree>
  </p:cSld>
  <p:clrMapOvr>
    <a:masterClrMapping/>
  </p:clrMapOvr>
  <p:transition>
    <p:zoom/>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altLang="en-US"/>
              <a:t>DCF Model Issues and Problems</a:t>
            </a:r>
          </a:p>
        </p:txBody>
      </p:sp>
      <p:sp>
        <p:nvSpPr>
          <p:cNvPr id="84995" name="Rectangle 3"/>
          <p:cNvSpPr>
            <a:spLocks noGrp="1" noChangeArrowheads="1"/>
          </p:cNvSpPr>
          <p:nvPr>
            <p:ph type="body" idx="1"/>
          </p:nvPr>
        </p:nvSpPr>
        <p:spPr/>
        <p:txBody>
          <a:bodyPr/>
          <a:lstStyle/>
          <a:p>
            <a:r>
              <a:rPr lang="en-US" altLang="en-US"/>
              <a:t>The basic structure of a DCF model is simple; more complex issues include:</a:t>
            </a:r>
          </a:p>
          <a:p>
            <a:pPr lvl="1"/>
            <a:r>
              <a:rPr lang="en-US" altLang="en-US"/>
              <a:t>How to precisely discount including mid-year cash flows, terminal values, and transaction periods</a:t>
            </a:r>
          </a:p>
          <a:p>
            <a:pPr lvl="1"/>
            <a:r>
              <a:rPr lang="en-US" altLang="en-US"/>
              <a:t>How to make terminal growth consistent with multiples and inflation in the WACC</a:t>
            </a:r>
          </a:p>
          <a:p>
            <a:pPr lvl="1"/>
            <a:r>
              <a:rPr lang="en-US" altLang="en-US"/>
              <a:t>How to account for deferred taxes, net operating loss, unfunded pension plans, derivatives, stock option plans, minority interest, asset retirement obligations and other liabilities</a:t>
            </a:r>
          </a:p>
          <a:p>
            <a:pPr lvl="1"/>
            <a:r>
              <a:rPr lang="en-US" altLang="en-US"/>
              <a:t>How to account for high cost debt that has been issued by the company being valued</a:t>
            </a:r>
          </a:p>
        </p:txBody>
      </p:sp>
    </p:spTree>
  </p:cSld>
  <p:clrMapOvr>
    <a:masterClrMapping/>
  </p:clrMapOvr>
  <p:transition>
    <p:zoom/>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body" idx="1"/>
          </p:nvPr>
        </p:nvSpPr>
        <p:spPr/>
        <p:txBody>
          <a:bodyPr/>
          <a:lstStyle/>
          <a:p>
            <a:pPr>
              <a:lnSpc>
                <a:spcPct val="90000"/>
              </a:lnSpc>
            </a:pPr>
            <a:r>
              <a:rPr lang="en-GB" altLang="en-US">
                <a:cs typeface="Times New Roman" panose="02020603050405020304" pitchFamily="18" charset="0"/>
              </a:rPr>
              <a:t>Discounted cash flow models have assumptions about net capital expenditures and growth that are strongly linked. When capital expenditures change, then the growth rate should change. There are two types of errors that show up in these valuations. </a:t>
            </a:r>
          </a:p>
          <a:p>
            <a:pPr lvl="1">
              <a:lnSpc>
                <a:spcPct val="90000"/>
              </a:lnSpc>
            </a:pPr>
            <a:r>
              <a:rPr lang="en-GB" altLang="en-US">
                <a:cs typeface="Times New Roman" panose="02020603050405020304" pitchFamily="18" charset="0"/>
              </a:rPr>
              <a:t>First, high growth firms with high net capital expenditures are assumed to keep reinvesting at current rates, even as growth drops off. Not surprisingly, these firms are not valued very highly in these models. </a:t>
            </a:r>
          </a:p>
          <a:p>
            <a:pPr lvl="1">
              <a:lnSpc>
                <a:spcPct val="90000"/>
              </a:lnSpc>
            </a:pPr>
            <a:r>
              <a:rPr lang="en-GB" altLang="en-US">
                <a:cs typeface="Times New Roman" panose="02020603050405020304" pitchFamily="18" charset="0"/>
              </a:rPr>
              <a:t>Second, the net capital expenditures are reduced to zero in stable growth, even as the firm is assumed to grow at some rate forever. Here, the valuations tend to be too high.</a:t>
            </a:r>
            <a:br>
              <a:rPr lang="en-GB" altLang="en-US">
                <a:cs typeface="Times New Roman" panose="02020603050405020304" pitchFamily="18" charset="0"/>
              </a:rPr>
            </a:br>
            <a:r>
              <a:rPr lang="en-GB" altLang="en-US">
                <a:cs typeface="Times New Roman" panose="02020603050405020304" pitchFamily="18" charset="0"/>
              </a:rPr>
              <a:t>Avoid errors and make the assumptions about reinvestment a function of the growth and the return on capital. As growth changes, the reinvestment rate must change. </a:t>
            </a:r>
            <a:endParaRPr lang="en-US" altLang="en-US"/>
          </a:p>
        </p:txBody>
      </p:sp>
      <p:sp>
        <p:nvSpPr>
          <p:cNvPr id="86019" name="Rectangle 3"/>
          <p:cNvSpPr>
            <a:spLocks noGrp="1" noChangeArrowheads="1"/>
          </p:cNvSpPr>
          <p:nvPr>
            <p:ph type="title"/>
          </p:nvPr>
        </p:nvSpPr>
        <p:spPr/>
        <p:txBody>
          <a:bodyPr/>
          <a:lstStyle/>
          <a:p>
            <a:r>
              <a:rPr lang="en-US" altLang="en-US"/>
              <a:t>Common Errors in Discounted Cash Flow Model</a:t>
            </a:r>
          </a:p>
        </p:txBody>
      </p:sp>
    </p:spTree>
  </p:cSld>
  <p:clrMapOvr>
    <a:masterClrMapping/>
  </p:clrMapOvr>
  <p:transition>
    <p:zoom/>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4"/>
          <p:cNvSpPr>
            <a:spLocks noGrp="1" noChangeArrowheads="1"/>
          </p:cNvSpPr>
          <p:nvPr>
            <p:ph type="ctrTitle"/>
          </p:nvPr>
        </p:nvSpPr>
        <p:spPr>
          <a:ln>
            <a:miter lim="800000"/>
            <a:headEnd/>
            <a:tailEnd/>
          </a:ln>
        </p:spPr>
        <p:txBody>
          <a:bodyPr/>
          <a:lstStyle/>
          <a:p>
            <a:r>
              <a:rPr lang="en-US" altLang="en-US"/>
              <a:t>Terminal Value</a:t>
            </a:r>
          </a:p>
        </p:txBody>
      </p:sp>
    </p:spTree>
  </p:cSld>
  <p:clrMapOvr>
    <a:masterClrMapping/>
  </p:clrMapOvr>
  <p:transition>
    <p:zoom/>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10"/>
          <p:cNvSpPr>
            <a:spLocks noChangeArrowheads="1"/>
          </p:cNvSpPr>
          <p:nvPr/>
        </p:nvSpPr>
        <p:spPr bwMode="auto">
          <a:xfrm>
            <a:off x="2133600" y="2590800"/>
            <a:ext cx="2514600" cy="7620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endParaRPr lang="en-US" altLang="en-US"/>
          </a:p>
        </p:txBody>
      </p:sp>
      <p:sp>
        <p:nvSpPr>
          <p:cNvPr id="88067" name="Rectangle 2"/>
          <p:cNvSpPr>
            <a:spLocks noGrp="1" noChangeArrowheads="1"/>
          </p:cNvSpPr>
          <p:nvPr>
            <p:ph type="title"/>
          </p:nvPr>
        </p:nvSpPr>
        <p:spPr/>
        <p:txBody>
          <a:bodyPr/>
          <a:lstStyle/>
          <a:p>
            <a:r>
              <a:rPr lang="en-US" altLang="en-US"/>
              <a:t>Terminal Value in Corporate Model</a:t>
            </a:r>
          </a:p>
        </p:txBody>
      </p:sp>
      <p:sp>
        <p:nvSpPr>
          <p:cNvPr id="88068" name="Line 4"/>
          <p:cNvSpPr>
            <a:spLocks noChangeShapeType="1"/>
          </p:cNvSpPr>
          <p:nvPr/>
        </p:nvSpPr>
        <p:spPr bwMode="auto">
          <a:xfrm>
            <a:off x="1981200" y="2209800"/>
            <a:ext cx="0" cy="2743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88069" name="Line 5"/>
          <p:cNvSpPr>
            <a:spLocks noChangeShapeType="1"/>
          </p:cNvSpPr>
          <p:nvPr/>
        </p:nvSpPr>
        <p:spPr bwMode="auto">
          <a:xfrm>
            <a:off x="4800600" y="2209800"/>
            <a:ext cx="0" cy="2743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88070" name="Line 6"/>
          <p:cNvSpPr>
            <a:spLocks noChangeShapeType="1"/>
          </p:cNvSpPr>
          <p:nvPr/>
        </p:nvSpPr>
        <p:spPr bwMode="auto">
          <a:xfrm>
            <a:off x="1981200" y="2286000"/>
            <a:ext cx="2667000"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71" name="Text Box 7"/>
          <p:cNvSpPr txBox="1">
            <a:spLocks noChangeArrowheads="1"/>
          </p:cNvSpPr>
          <p:nvPr/>
        </p:nvSpPr>
        <p:spPr bwMode="auto">
          <a:xfrm>
            <a:off x="2209800" y="2667000"/>
            <a:ext cx="2362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sz="1800"/>
              <a:t>Explicit Forecast Period</a:t>
            </a:r>
          </a:p>
        </p:txBody>
      </p:sp>
      <p:sp>
        <p:nvSpPr>
          <p:cNvPr id="88072" name="Rectangle 9"/>
          <p:cNvSpPr>
            <a:spLocks noChangeArrowheads="1"/>
          </p:cNvSpPr>
          <p:nvPr/>
        </p:nvSpPr>
        <p:spPr bwMode="auto">
          <a:xfrm>
            <a:off x="5105400" y="2590800"/>
            <a:ext cx="2209800" cy="9144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sz="1800"/>
              <a:t>Terminal</a:t>
            </a:r>
            <a:r>
              <a:rPr lang="en-US" altLang="en-US" sz="1600"/>
              <a:t> Value</a:t>
            </a:r>
          </a:p>
        </p:txBody>
      </p:sp>
      <p:sp>
        <p:nvSpPr>
          <p:cNvPr id="88073" name="Line 11"/>
          <p:cNvSpPr>
            <a:spLocks noChangeShapeType="1"/>
          </p:cNvSpPr>
          <p:nvPr/>
        </p:nvSpPr>
        <p:spPr bwMode="auto">
          <a:xfrm>
            <a:off x="4953000" y="2286000"/>
            <a:ext cx="2438400"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74" name="Text Box 12"/>
          <p:cNvSpPr txBox="1">
            <a:spLocks noChangeArrowheads="1"/>
          </p:cNvSpPr>
          <p:nvPr/>
        </p:nvSpPr>
        <p:spPr bwMode="auto">
          <a:xfrm>
            <a:off x="4038600" y="3657600"/>
            <a:ext cx="685800" cy="274638"/>
          </a:xfrm>
          <a:prstGeom prst="rect">
            <a:avLst/>
          </a:prstGeom>
          <a:solidFill>
            <a:srgbClr val="FF9933"/>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Year t</a:t>
            </a:r>
          </a:p>
        </p:txBody>
      </p:sp>
      <p:sp>
        <p:nvSpPr>
          <p:cNvPr id="88075" name="Text Box 13"/>
          <p:cNvSpPr txBox="1">
            <a:spLocks noChangeArrowheads="1"/>
          </p:cNvSpPr>
          <p:nvPr/>
        </p:nvSpPr>
        <p:spPr bwMode="auto">
          <a:xfrm>
            <a:off x="6553200" y="3657600"/>
            <a:ext cx="762000" cy="274638"/>
          </a:xfrm>
          <a:prstGeom prst="rect">
            <a:avLst/>
          </a:prstGeom>
          <a:solidFill>
            <a:srgbClr val="FF9933"/>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Infinity</a:t>
            </a:r>
          </a:p>
        </p:txBody>
      </p:sp>
      <p:sp>
        <p:nvSpPr>
          <p:cNvPr id="88076" name="Line 14"/>
          <p:cNvSpPr>
            <a:spLocks noChangeShapeType="1"/>
          </p:cNvSpPr>
          <p:nvPr/>
        </p:nvSpPr>
        <p:spPr bwMode="auto">
          <a:xfrm flipH="1">
            <a:off x="4800600" y="3886200"/>
            <a:ext cx="2209800"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77" name="Text Box 15"/>
          <p:cNvSpPr txBox="1">
            <a:spLocks noChangeArrowheads="1"/>
          </p:cNvSpPr>
          <p:nvPr/>
        </p:nvSpPr>
        <p:spPr bwMode="auto">
          <a:xfrm>
            <a:off x="5334000" y="4114800"/>
            <a:ext cx="1676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Step 1: PV to year t – End of period t, so Gordon’s method must use t+1 cash flows</a:t>
            </a:r>
          </a:p>
        </p:txBody>
      </p:sp>
      <p:sp>
        <p:nvSpPr>
          <p:cNvPr id="88078" name="Line 16"/>
          <p:cNvSpPr>
            <a:spLocks noChangeShapeType="1"/>
          </p:cNvSpPr>
          <p:nvPr/>
        </p:nvSpPr>
        <p:spPr bwMode="auto">
          <a:xfrm flipH="1">
            <a:off x="1981200" y="3886200"/>
            <a:ext cx="2743200"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79" name="Text Box 17"/>
          <p:cNvSpPr txBox="1">
            <a:spLocks noChangeArrowheads="1"/>
          </p:cNvSpPr>
          <p:nvPr/>
        </p:nvSpPr>
        <p:spPr bwMode="auto">
          <a:xfrm>
            <a:off x="2590800" y="40386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Step 2: PV from Year t to current year</a:t>
            </a:r>
          </a:p>
        </p:txBody>
      </p:sp>
      <p:sp>
        <p:nvSpPr>
          <p:cNvPr id="88080" name="Line 18"/>
          <p:cNvSpPr>
            <a:spLocks noChangeShapeType="1"/>
          </p:cNvSpPr>
          <p:nvPr/>
        </p:nvSpPr>
        <p:spPr bwMode="auto">
          <a:xfrm>
            <a:off x="3505200" y="3429000"/>
            <a:ext cx="0" cy="1524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81" name="Line 19"/>
          <p:cNvSpPr>
            <a:spLocks noChangeShapeType="1"/>
          </p:cNvSpPr>
          <p:nvPr/>
        </p:nvSpPr>
        <p:spPr bwMode="auto">
          <a:xfrm flipH="1">
            <a:off x="2057400" y="3581400"/>
            <a:ext cx="1447800"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82" name="Text Box 20"/>
          <p:cNvSpPr txBox="1">
            <a:spLocks noChangeArrowheads="1"/>
          </p:cNvSpPr>
          <p:nvPr/>
        </p:nvSpPr>
        <p:spPr bwMode="auto">
          <a:xfrm>
            <a:off x="3581400" y="3352800"/>
            <a:ext cx="990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PV of Cash</a:t>
            </a:r>
          </a:p>
        </p:txBody>
      </p:sp>
      <p:sp>
        <p:nvSpPr>
          <p:cNvPr id="88083" name="Text Box 21"/>
          <p:cNvSpPr txBox="1">
            <a:spLocks noChangeArrowheads="1"/>
          </p:cNvSpPr>
          <p:nvPr/>
        </p:nvSpPr>
        <p:spPr bwMode="auto">
          <a:xfrm>
            <a:off x="1447800" y="4953000"/>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Valuation Date</a:t>
            </a:r>
          </a:p>
        </p:txBody>
      </p:sp>
      <p:sp>
        <p:nvSpPr>
          <p:cNvPr id="88084" name="Line 22"/>
          <p:cNvSpPr>
            <a:spLocks noChangeShapeType="1"/>
          </p:cNvSpPr>
          <p:nvPr/>
        </p:nvSpPr>
        <p:spPr bwMode="auto">
          <a:xfrm>
            <a:off x="457200" y="2133600"/>
            <a:ext cx="0" cy="2895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88085" name="Rectangle 23"/>
          <p:cNvSpPr>
            <a:spLocks noChangeArrowheads="1"/>
          </p:cNvSpPr>
          <p:nvPr/>
        </p:nvSpPr>
        <p:spPr bwMode="auto">
          <a:xfrm>
            <a:off x="609600" y="2590800"/>
            <a:ext cx="1219200" cy="838200"/>
          </a:xfrm>
          <a:prstGeom prst="rect">
            <a:avLst/>
          </a:prstGeom>
          <a:solidFill>
            <a:schemeClr val="accent1"/>
          </a:solidFill>
          <a:ln w="12700">
            <a:solidFill>
              <a:schemeClr val="tx1"/>
            </a:solidFill>
            <a:miter lim="800000"/>
            <a:headEnd type="none" w="sm" len="sm"/>
            <a:tailEnd type="none" w="sm" len="sm"/>
          </a:ln>
        </p:spPr>
        <p:txBody>
          <a:bodyPr wrap="none"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r>
              <a:rPr lang="en-US" altLang="en-US" sz="1800"/>
              <a:t>History</a:t>
            </a:r>
          </a:p>
        </p:txBody>
      </p:sp>
      <p:sp>
        <p:nvSpPr>
          <p:cNvPr id="88086" name="Text Box 25"/>
          <p:cNvSpPr txBox="1">
            <a:spLocks noChangeArrowheads="1"/>
          </p:cNvSpPr>
          <p:nvPr/>
        </p:nvSpPr>
        <p:spPr bwMode="auto">
          <a:xfrm>
            <a:off x="7696200" y="1828800"/>
            <a:ext cx="1066800" cy="82391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Gordon’s </a:t>
            </a:r>
          </a:p>
          <a:p>
            <a:pPr algn="ctr">
              <a:spcBef>
                <a:spcPct val="50000"/>
              </a:spcBef>
            </a:pPr>
            <a:r>
              <a:rPr lang="en-US" altLang="en-US"/>
              <a:t>CFt x (1+g)/</a:t>
            </a:r>
          </a:p>
          <a:p>
            <a:pPr algn="ctr">
              <a:spcBef>
                <a:spcPct val="50000"/>
              </a:spcBef>
            </a:pPr>
            <a:r>
              <a:rPr lang="en-US" altLang="en-US"/>
              <a:t>(WACC-g)</a:t>
            </a:r>
          </a:p>
        </p:txBody>
      </p:sp>
      <p:sp>
        <p:nvSpPr>
          <p:cNvPr id="88087" name="Text Box 26"/>
          <p:cNvSpPr txBox="1">
            <a:spLocks noChangeArrowheads="1"/>
          </p:cNvSpPr>
          <p:nvPr/>
        </p:nvSpPr>
        <p:spPr bwMode="auto">
          <a:xfrm>
            <a:off x="7620000" y="2895600"/>
            <a:ext cx="1066800" cy="1096963"/>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EV/EBITDA that Reflects</a:t>
            </a:r>
          </a:p>
          <a:p>
            <a:pPr algn="ctr">
              <a:spcBef>
                <a:spcPct val="50000"/>
              </a:spcBef>
            </a:pPr>
            <a:r>
              <a:rPr lang="en-US" altLang="en-US"/>
              <a:t>Long-term Growth Rate and ROIC</a:t>
            </a:r>
          </a:p>
        </p:txBody>
      </p:sp>
      <p:sp>
        <p:nvSpPr>
          <p:cNvPr id="88088" name="Text Box 27"/>
          <p:cNvSpPr txBox="1">
            <a:spLocks noChangeArrowheads="1"/>
          </p:cNvSpPr>
          <p:nvPr/>
        </p:nvSpPr>
        <p:spPr bwMode="auto">
          <a:xfrm>
            <a:off x="7696200" y="4267200"/>
            <a:ext cx="990600" cy="118745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Market to Book Ratio that Reflects Long-term ROE</a:t>
            </a:r>
          </a:p>
        </p:txBody>
      </p:sp>
      <p:sp>
        <p:nvSpPr>
          <p:cNvPr id="88089" name="Line 28"/>
          <p:cNvSpPr>
            <a:spLocks noChangeShapeType="1"/>
          </p:cNvSpPr>
          <p:nvPr/>
        </p:nvSpPr>
        <p:spPr bwMode="auto">
          <a:xfrm flipH="1">
            <a:off x="7315200" y="2286000"/>
            <a:ext cx="381000" cy="4572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90" name="Line 29"/>
          <p:cNvSpPr>
            <a:spLocks noChangeShapeType="1"/>
          </p:cNvSpPr>
          <p:nvPr/>
        </p:nvSpPr>
        <p:spPr bwMode="auto">
          <a:xfrm flipH="1" flipV="1">
            <a:off x="7391400" y="3200400"/>
            <a:ext cx="228600"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91" name="Line 30"/>
          <p:cNvSpPr>
            <a:spLocks noChangeShapeType="1"/>
          </p:cNvSpPr>
          <p:nvPr/>
        </p:nvSpPr>
        <p:spPr bwMode="auto">
          <a:xfrm flipH="1" flipV="1">
            <a:off x="7315200" y="3352800"/>
            <a:ext cx="381000" cy="13716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92" name="Line 31"/>
          <p:cNvSpPr>
            <a:spLocks noChangeShapeType="1"/>
          </p:cNvSpPr>
          <p:nvPr/>
        </p:nvSpPr>
        <p:spPr bwMode="auto">
          <a:xfrm>
            <a:off x="457200" y="2286000"/>
            <a:ext cx="1447800" cy="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93" name="Text Box 32"/>
          <p:cNvSpPr txBox="1">
            <a:spLocks noChangeArrowheads="1"/>
          </p:cNvSpPr>
          <p:nvPr/>
        </p:nvSpPr>
        <p:spPr bwMode="auto">
          <a:xfrm>
            <a:off x="3352800" y="4724400"/>
            <a:ext cx="1828800" cy="118745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Make sure Cash Flow in period t reflects realistic ROIC, Working Capital that reflects long-term growth and realistic capital expenditures</a:t>
            </a:r>
          </a:p>
        </p:txBody>
      </p:sp>
      <p:sp>
        <p:nvSpPr>
          <p:cNvPr id="88094" name="Line 33"/>
          <p:cNvSpPr>
            <a:spLocks noChangeShapeType="1"/>
          </p:cNvSpPr>
          <p:nvPr/>
        </p:nvSpPr>
        <p:spPr bwMode="auto">
          <a:xfrm flipV="1">
            <a:off x="4343400" y="4038600"/>
            <a:ext cx="381000" cy="685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95" name="Line 34"/>
          <p:cNvSpPr>
            <a:spLocks noChangeShapeType="1"/>
          </p:cNvSpPr>
          <p:nvPr/>
        </p:nvSpPr>
        <p:spPr bwMode="auto">
          <a:xfrm>
            <a:off x="4953000" y="2209800"/>
            <a:ext cx="0" cy="2514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88096" name="Line 37"/>
          <p:cNvSpPr>
            <a:spLocks noChangeShapeType="1"/>
          </p:cNvSpPr>
          <p:nvPr/>
        </p:nvSpPr>
        <p:spPr bwMode="auto">
          <a:xfrm flipH="1">
            <a:off x="4876800" y="1828800"/>
            <a:ext cx="228600" cy="381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88097" name="Text Box 39"/>
          <p:cNvSpPr txBox="1">
            <a:spLocks noChangeArrowheads="1"/>
          </p:cNvSpPr>
          <p:nvPr/>
        </p:nvSpPr>
        <p:spPr bwMode="auto">
          <a:xfrm>
            <a:off x="5181600" y="1371600"/>
            <a:ext cx="1600200" cy="639763"/>
          </a:xfrm>
          <a:prstGeom prst="rect">
            <a:avLst/>
          </a:prstGeom>
          <a:solidFill>
            <a:srgbClr val="FF9933"/>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a:spcBef>
                <a:spcPct val="50000"/>
              </a:spcBef>
            </a:pPr>
            <a:r>
              <a:rPr lang="en-US" altLang="en-US"/>
              <a:t>Year after explicit period to establish stable cash flows</a:t>
            </a:r>
          </a:p>
        </p:txBody>
      </p:sp>
    </p:spTree>
  </p:cSld>
  <p:clrMapOvr>
    <a:masterClrMapping/>
  </p:clrMapOvr>
  <p:transition>
    <p:zoom/>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altLang="en-US"/>
              <a:t>Estimating Continuing Value</a:t>
            </a:r>
          </a:p>
        </p:txBody>
      </p:sp>
      <p:sp>
        <p:nvSpPr>
          <p:cNvPr id="89091" name="Rectangle 3"/>
          <p:cNvSpPr>
            <a:spLocks noGrp="1" noChangeArrowheads="1"/>
          </p:cNvSpPr>
          <p:nvPr>
            <p:ph type="body" idx="1"/>
          </p:nvPr>
        </p:nvSpPr>
        <p:spPr/>
        <p:txBody>
          <a:bodyPr/>
          <a:lstStyle/>
          <a:p>
            <a:r>
              <a:rPr lang="en-US" altLang="en-US"/>
              <a:t>Continuing value is important aspect of valuation</a:t>
            </a:r>
          </a:p>
          <a:p>
            <a:r>
              <a:rPr lang="en-US" altLang="en-US"/>
              <a:t>In actual valuations compiled by McKinsey, the terminal value is – 56% to 125% of valuation</a:t>
            </a:r>
          </a:p>
          <a:p>
            <a:r>
              <a:rPr lang="en-US" altLang="en-US"/>
              <a:t>High terminal values are reasonable if cash flow in early years is offset by outflows for capital spending that should generate higher cash flows in later years</a:t>
            </a:r>
            <a:br>
              <a:rPr lang="en-US" altLang="en-US"/>
            </a:br>
            <a:br>
              <a:rPr lang="en-US" altLang="en-US"/>
            </a:br>
            <a:r>
              <a:rPr lang="en-US" altLang="en-US"/>
              <a:t>The terminal value should reflect cash flow and earnings that is at the middle of the business cycle, or in the case of commodities, where prices reflect long-run marginal production cost, or in the case of high growth companies, when the market is saturated</a:t>
            </a:r>
            <a:br>
              <a:rPr lang="en-US" altLang="en-US"/>
            </a:br>
            <a:endParaRPr lang="en-US" altLang="en-US"/>
          </a:p>
        </p:txBody>
      </p:sp>
    </p:spTree>
  </p:cSld>
  <p:clrMapOvr>
    <a:masterClrMapping/>
  </p:clrMapOvr>
  <p:transition>
    <p:zoom/>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4"/>
          <p:cNvSpPr>
            <a:spLocks noGrp="1" noChangeArrowheads="1"/>
          </p:cNvSpPr>
          <p:nvPr>
            <p:ph type="body" idx="1"/>
          </p:nvPr>
        </p:nvSpPr>
        <p:spPr/>
        <p:txBody>
          <a:bodyPr/>
          <a:lstStyle/>
          <a:p>
            <a:r>
              <a:rPr lang="en-US" altLang="en-US" sz="1600"/>
              <a:t>Terminal or continuing value is analogous to dividends and capital gains.  Free cash flow is dividends, residual value is capital gain.</a:t>
            </a:r>
          </a:p>
          <a:p>
            <a:r>
              <a:rPr lang="en-US" altLang="en-US" sz="1600"/>
              <a:t>A few methods of computing residual value include:</a:t>
            </a:r>
          </a:p>
          <a:p>
            <a:pPr lvl="1"/>
            <a:r>
              <a:rPr lang="en-US" altLang="en-US" sz="1600"/>
              <a:t>Perpetuity</a:t>
            </a:r>
          </a:p>
          <a:p>
            <a:pPr lvl="1"/>
            <a:r>
              <a:rPr lang="en-US" altLang="en-US" sz="1600"/>
              <a:t>EBITDA Multiple</a:t>
            </a:r>
          </a:p>
          <a:p>
            <a:pPr lvl="1"/>
            <a:r>
              <a:rPr lang="en-US" altLang="en-US" sz="1600"/>
              <a:t>P/E Ratio</a:t>
            </a:r>
          </a:p>
          <a:p>
            <a:pPr lvl="1"/>
            <a:r>
              <a:rPr lang="en-US" altLang="en-US" sz="1600"/>
              <a:t>Market to Book Ratio</a:t>
            </a:r>
          </a:p>
          <a:p>
            <a:pPr lvl="1"/>
            <a:r>
              <a:rPr lang="en-US" altLang="en-US" sz="1600"/>
              <a:t>Replacement Cost</a:t>
            </a:r>
          </a:p>
          <a:p>
            <a:pPr lvl="1"/>
            <a:r>
              <a:rPr lang="en-US" altLang="en-US" sz="1600"/>
              <a:t>NOPLAT</a:t>
            </a:r>
          </a:p>
          <a:p>
            <a:r>
              <a:rPr lang="en-US" altLang="en-US" sz="1600"/>
              <a:t>Present value of residual amount to add to present value of cash flow to establish enterprise value</a:t>
            </a:r>
          </a:p>
        </p:txBody>
      </p:sp>
      <p:sp>
        <p:nvSpPr>
          <p:cNvPr id="90115" name="Rectangle 5"/>
          <p:cNvSpPr>
            <a:spLocks noGrp="1" noChangeArrowheads="1"/>
          </p:cNvSpPr>
          <p:nvPr>
            <p:ph type="title"/>
          </p:nvPr>
        </p:nvSpPr>
        <p:spPr/>
        <p:txBody>
          <a:bodyPr/>
          <a:lstStyle/>
          <a:p>
            <a:r>
              <a:rPr lang="en-US" altLang="en-US"/>
              <a:t>Continuing Value to Add to Free Cash Flow</a:t>
            </a:r>
          </a:p>
        </p:txBody>
      </p:sp>
      <p:sp>
        <p:nvSpPr>
          <p:cNvPr id="90116" name="Text Box 6"/>
          <p:cNvSpPr txBox="1">
            <a:spLocks noChangeArrowheads="1"/>
          </p:cNvSpPr>
          <p:nvPr/>
        </p:nvSpPr>
        <p:spPr bwMode="auto">
          <a:xfrm>
            <a:off x="5181600" y="2667000"/>
            <a:ext cx="3124200" cy="2282825"/>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r>
              <a:rPr lang="en-GB" altLang="en-US" i="1"/>
              <a:t>First, high growth firms with high net capital expenditures are assumed to keep reinvesting at current rates, even as growth drops off. Not surprisingly, these firms are not valued very highly in these models. </a:t>
            </a:r>
          </a:p>
          <a:p>
            <a:endParaRPr lang="en-GB" altLang="en-US" i="1"/>
          </a:p>
          <a:p>
            <a:r>
              <a:rPr lang="en-GB" altLang="en-US" i="1"/>
              <a:t>Second, the net capital expenditures are reduced to zero in stable growth, even as the firm is assumed to grow at some rate forever. Here, the valuations tend to be too high.</a:t>
            </a:r>
            <a:br>
              <a:rPr lang="en-GB" altLang="en-US" i="1"/>
            </a:br>
            <a:endParaRPr lang="en-US" altLang="en-US"/>
          </a:p>
        </p:txBody>
      </p:sp>
    </p:spTree>
  </p:cSld>
  <p:clrMapOvr>
    <a:masterClrMapping/>
  </p:clrMapOvr>
  <p:transition>
    <p:zoom/>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altLang="en-US"/>
              <a:t>Some Terminal Value Issues</a:t>
            </a:r>
          </a:p>
        </p:txBody>
      </p:sp>
      <p:sp>
        <p:nvSpPr>
          <p:cNvPr id="91139" name="Rectangle 3"/>
          <p:cNvSpPr>
            <a:spLocks noGrp="1" noChangeArrowheads="1"/>
          </p:cNvSpPr>
          <p:nvPr>
            <p:ph type="body" idx="1"/>
          </p:nvPr>
        </p:nvSpPr>
        <p:spPr/>
        <p:txBody>
          <a:bodyPr/>
          <a:lstStyle/>
          <a:p>
            <a:r>
              <a:rPr lang="en-US" altLang="en-US"/>
              <a:t>Should you grow from a company that is already earning a high ROIC (is the ROIC sustainable)</a:t>
            </a:r>
          </a:p>
          <a:p>
            <a:r>
              <a:rPr lang="en-US" altLang="en-US"/>
              <a:t>Should the capital expenditures in the last year be equal to the depreciation expense (if not, what should be the ratio of capital expenditures to depreciation).</a:t>
            </a:r>
          </a:p>
          <a:p>
            <a:r>
              <a:rPr lang="en-US" altLang="en-US"/>
              <a:t>Should deferred taxes be included in the terminal year (how should the deferred taxes correspond to the depreciation assumptions)</a:t>
            </a:r>
          </a:p>
          <a:p>
            <a:r>
              <a:rPr lang="en-US" altLang="en-US"/>
              <a:t>If multiples are used rather than a perpetuity formula, should the multiples be adjusted for prospective growth or returns</a:t>
            </a:r>
          </a:p>
          <a:p>
            <a:r>
              <a:rPr lang="en-US" altLang="en-US"/>
              <a:t>How long should a fade period be in achieving the long-term growth</a:t>
            </a:r>
          </a:p>
        </p:txBody>
      </p:sp>
    </p:spTree>
  </p:cSld>
  <p:clrMapOvr>
    <a:masterClrMapping/>
  </p:clrMapOvr>
  <p:transition>
    <p:zoom/>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altLang="en-US"/>
              <a:t>Example with Terminal Growth</a:t>
            </a:r>
          </a:p>
        </p:txBody>
      </p:sp>
      <p:sp>
        <p:nvSpPr>
          <p:cNvPr id="92163" name="Rectangle 3"/>
          <p:cNvSpPr>
            <a:spLocks noGrp="1" noChangeArrowheads="1"/>
          </p:cNvSpPr>
          <p:nvPr>
            <p:ph type="body" idx="1"/>
          </p:nvPr>
        </p:nvSpPr>
        <p:spPr/>
        <p:txBody>
          <a:bodyPr/>
          <a:lstStyle/>
          <a:p>
            <a:pPr>
              <a:lnSpc>
                <a:spcPct val="90000"/>
              </a:lnSpc>
            </a:pPr>
            <a:r>
              <a:rPr lang="en-US" altLang="en-US" sz="1600"/>
              <a:t>Goldman Sachs also performed an illustrative discounted cash flow analysis to determine indications of implied terminal value multiples for FPL Group based upon projected 2008 EBITDA as provided by Constellation’s management. </a:t>
            </a:r>
          </a:p>
          <a:p>
            <a:pPr>
              <a:lnSpc>
                <a:spcPct val="90000"/>
              </a:lnSpc>
            </a:pPr>
            <a:r>
              <a:rPr lang="en-US" altLang="en-US" sz="1600"/>
              <a:t>In performing the illustrative discounted cash flow analysis, Goldman Sachs applied discount rates ranging from 5.25% to 7.25% to the projected cash flows of FPL Group for calendar years 2006 through 2008. </a:t>
            </a:r>
          </a:p>
          <a:p>
            <a:pPr>
              <a:lnSpc>
                <a:spcPct val="90000"/>
              </a:lnSpc>
            </a:pPr>
            <a:r>
              <a:rPr lang="en-US" altLang="en-US" sz="1600" b="1" i="1">
                <a:solidFill>
                  <a:srgbClr val="0000FF"/>
                </a:solidFill>
              </a:rPr>
              <a:t>Goldman Sachs also applied perpetuity growth rates ranging from 2.50% to 3.50%. </a:t>
            </a:r>
          </a:p>
          <a:p>
            <a:pPr>
              <a:lnSpc>
                <a:spcPct val="90000"/>
              </a:lnSpc>
            </a:pPr>
            <a:r>
              <a:rPr lang="en-US" altLang="en-US" sz="1600"/>
              <a:t>Goldman Sachs derived illustrative implied equity values for Constellation’s implied 40% share of the combined company ranging from $6,822 million to $25,326 million and illustrative implied equity values ranging from $37.76 to $140.16 per share of the common stock of the combined company. Applying the mid-point discount rate of 6.75% and the mid-point perpetuity growth rate of 3.25%, Goldman Sachs derived an illustrative implied equity value for Constellation’s implied 40% share of the combined company of $12,139 million and an illustrative implied equity value of $67.18 per share of the common stock of the combined company. </a:t>
            </a:r>
          </a:p>
        </p:txBody>
      </p:sp>
    </p:spTree>
  </p:cSld>
  <p:clrMapOvr>
    <a:masterClrMapping/>
  </p:clrMapOvr>
  <p:transition>
    <p:zo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a:t>Nobel Prize Number 1</a:t>
            </a:r>
          </a:p>
        </p:txBody>
      </p:sp>
      <p:sp>
        <p:nvSpPr>
          <p:cNvPr id="11267" name="Text Placeholder 5"/>
          <p:cNvSpPr>
            <a:spLocks noGrp="1"/>
          </p:cNvSpPr>
          <p:nvPr>
            <p:ph type="body" idx="1"/>
          </p:nvPr>
        </p:nvSpPr>
        <p:spPr>
          <a:xfrm>
            <a:off x="685800" y="1524000"/>
            <a:ext cx="7772400" cy="1500188"/>
          </a:xfrm>
        </p:spPr>
        <p:txBody>
          <a:bodyPr/>
          <a:lstStyle/>
          <a:p>
            <a:r>
              <a:rPr lang="en-US" altLang="en-US" sz="3200"/>
              <a:t>Measure risk with a simple formula</a:t>
            </a:r>
          </a:p>
          <a:p>
            <a:r>
              <a:rPr lang="en-US" altLang="en-US" sz="3200"/>
              <a:t>Standard Deviation of Returns</a:t>
            </a:r>
          </a:p>
          <a:p>
            <a:r>
              <a:rPr lang="en-US" altLang="en-US" sz="3200"/>
              <a:t>Harry Markowitz - 1952</a:t>
            </a:r>
          </a:p>
        </p:txBody>
      </p:sp>
    </p:spTree>
  </p:cSld>
  <p:clrMapOvr>
    <a:masterClrMapping/>
  </p:clrMapOvr>
  <p:transition>
    <p:zoom/>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altLang="en-US"/>
              <a:t>Example of Terminal Value in Telecommunications</a:t>
            </a:r>
          </a:p>
        </p:txBody>
      </p:sp>
      <p:sp>
        <p:nvSpPr>
          <p:cNvPr id="93187" name="Rectangle 3"/>
          <p:cNvSpPr>
            <a:spLocks noGrp="1" noChangeArrowheads="1"/>
          </p:cNvSpPr>
          <p:nvPr>
            <p:ph type="body" idx="1"/>
          </p:nvPr>
        </p:nvSpPr>
        <p:spPr/>
        <p:txBody>
          <a:bodyPr/>
          <a:lstStyle/>
          <a:p>
            <a:pPr>
              <a:lnSpc>
                <a:spcPct val="80000"/>
              </a:lnSpc>
            </a:pPr>
            <a:r>
              <a:rPr lang="en-US" altLang="en-US" sz="1600"/>
              <a:t> “Terminal value” refers to the value of all future cash flows from an asset at a particular point in time. </a:t>
            </a:r>
          </a:p>
          <a:p>
            <a:pPr>
              <a:lnSpc>
                <a:spcPct val="80000"/>
              </a:lnSpc>
            </a:pPr>
            <a:r>
              <a:rPr lang="en-US" altLang="en-US" sz="1600"/>
              <a:t>Lehman Brothers and Evercore estimated a range of terminal values in 2015 based on AT&amp;T management estimates, in 2010 based on consensus research estimates, and in 2008 based on BellSouth management estimates calculated based on selected free cash flow </a:t>
            </a:r>
            <a:r>
              <a:rPr lang="en-US" altLang="en-US" sz="1600" b="1" i="1">
                <a:solidFill>
                  <a:srgbClr val="3366CC"/>
                </a:solidFill>
              </a:rPr>
              <a:t>perpetuity growth rates of 1.0% to 2.0% for AT&amp;T management estimates and 1.5% to 2.5% for BellSouth management estimates and consensus research estimates. </a:t>
            </a:r>
          </a:p>
          <a:p>
            <a:pPr>
              <a:lnSpc>
                <a:spcPct val="80000"/>
              </a:lnSpc>
            </a:pPr>
            <a:r>
              <a:rPr lang="en-US" altLang="en-US" sz="1600"/>
              <a:t>For BellSouth’s Wireline segment, Citigroup and Goldman Sachs calculated a range of estimated terminal values by multiplying the BellSouth Wireline segment’s calendar year 2008 EBITDA by selected multiples ranging from 4.75x to 5.25x.</a:t>
            </a:r>
          </a:p>
          <a:p>
            <a:pPr>
              <a:lnSpc>
                <a:spcPct val="80000"/>
              </a:lnSpc>
            </a:pPr>
            <a:r>
              <a:rPr lang="en-US" altLang="en-US" sz="1600"/>
              <a:t>For BellSouth’s 40% interest in Cingular, BellSouth’s Wireless business segment, Citigroup and Goldman Sachs calculated a range of estimated terminal values by multiplying Cingular’s calendar year 2008 estimated EBITDA by selected multiples ranging from 5.75x to 6.25x. </a:t>
            </a:r>
          </a:p>
          <a:p>
            <a:pPr>
              <a:lnSpc>
                <a:spcPct val="80000"/>
              </a:lnSpc>
            </a:pPr>
            <a:endParaRPr lang="en-US" altLang="en-US" sz="1600"/>
          </a:p>
        </p:txBody>
      </p:sp>
    </p:spTree>
  </p:cSld>
  <p:clrMapOvr>
    <a:masterClrMapping/>
  </p:clrMapOvr>
  <p:transition>
    <p:zoom/>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altLang="en-US"/>
              <a:t>Alternatives to Classic Terminal Value Computations in Period “t+1”</a:t>
            </a:r>
          </a:p>
        </p:txBody>
      </p:sp>
      <p:pic>
        <p:nvPicPr>
          <p:cNvPr id="94211" name="Picture 7"/>
          <p:cNvPicPr>
            <a:picLocks noGrp="1" noChangeAspect="1" noChangeArrowheads="1"/>
          </p:cNvPicPr>
          <p:nvPr>
            <p:ph type="body" idx="1"/>
          </p:nvPr>
        </p:nvPicPr>
        <p:blipFill>
          <a:blip r:embed="rId2" cstate="print">
            <a:extLst>
              <a:ext uri="{28A0092B-C50C-407E-A947-70E740481C1C}">
                <a14:useLocalDpi xmlns:a14="http://schemas.microsoft.com/office/drawing/2010/main" val="0"/>
              </a:ext>
            </a:extLst>
          </a:blip>
          <a:srcRect/>
          <a:stretch>
            <a:fillRect/>
          </a:stretch>
        </p:blipFill>
        <p:spPr>
          <a:xfrm>
            <a:off x="228600" y="1622425"/>
            <a:ext cx="8610600" cy="3392488"/>
          </a:xfrm>
          <a:noFill/>
        </p:spPr>
      </p:pic>
    </p:spTree>
  </p:cSld>
  <p:clrMapOvr>
    <a:masterClrMapping/>
  </p:clrMapOvr>
  <p:transition>
    <p:zoom/>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p:txBody>
          <a:bodyPr/>
          <a:lstStyle/>
          <a:p>
            <a:r>
              <a:rPr lang="en-US" altLang="en-US"/>
              <a:t>Four Principal Calculation Methods</a:t>
            </a:r>
          </a:p>
        </p:txBody>
      </p:sp>
      <p:sp>
        <p:nvSpPr>
          <p:cNvPr id="3" name="Content Placeholder 2"/>
          <p:cNvSpPr>
            <a:spLocks noGrp="1"/>
          </p:cNvSpPr>
          <p:nvPr>
            <p:ph idx="1"/>
          </p:nvPr>
        </p:nvSpPr>
        <p:spPr/>
        <p:txBody>
          <a:bodyPr/>
          <a:lstStyle/>
          <a:p>
            <a:pPr marL="342900" indent="-342900" algn="just">
              <a:spcBef>
                <a:spcPts val="0"/>
              </a:spcBef>
              <a:spcAft>
                <a:spcPts val="0"/>
              </a:spcAft>
              <a:buFont typeface="Arial"/>
              <a:buChar char="-"/>
              <a:defRPr/>
            </a:pPr>
            <a:r>
              <a:rPr lang="en-US" sz="1050" dirty="0">
                <a:ea typeface="Times New Roman"/>
              </a:rPr>
              <a:t>Application of a stable growth formula above that uses the last or stable cash flow estimate along with a constant growth rate assuming the cash flow grows in perpetuity.  Advantages of the constant growth method are that it does not depend on the valuation made by others and it can be applied with a simple formula.  Disadvantages are that it does not account for changes in cash flow that arise from changes in rate of return and that it results in a very wide range of results as illustrated above.</a:t>
            </a:r>
            <a:endParaRPr lang="en-JM" sz="1050" dirty="0">
              <a:latin typeface="Times New Roman"/>
              <a:ea typeface="Times New Roman"/>
            </a:endParaRPr>
          </a:p>
          <a:p>
            <a:pPr marL="457200" algn="just">
              <a:spcBef>
                <a:spcPts val="0"/>
              </a:spcBef>
              <a:spcAft>
                <a:spcPts val="0"/>
              </a:spcAft>
              <a:defRPr/>
            </a:pPr>
            <a:r>
              <a:rPr lang="en-US" sz="1050" dirty="0">
                <a:ea typeface="Times New Roman"/>
              </a:rPr>
              <a:t> </a:t>
            </a:r>
            <a:endParaRPr lang="en-JM" sz="1050" dirty="0">
              <a:latin typeface="Times New Roman"/>
              <a:ea typeface="Times New Roman"/>
            </a:endParaRPr>
          </a:p>
          <a:p>
            <a:pPr marL="342900" indent="-342900" algn="just">
              <a:spcBef>
                <a:spcPts val="0"/>
              </a:spcBef>
              <a:spcAft>
                <a:spcPts val="0"/>
              </a:spcAft>
              <a:buFont typeface="Arial"/>
              <a:buChar char="-"/>
              <a:defRPr/>
            </a:pPr>
            <a:r>
              <a:rPr lang="en-US" sz="1050" dirty="0">
                <a:ea typeface="Times New Roman"/>
              </a:rPr>
              <a:t>Employment of a formula that considers both the growth rate and the prospective return that can be applied to income.  This formula, labeled the value driver formula below and defined as (1-growth/return)/(cost of capital – growth), accounts for the possible convergence in returns to cost of capital over the long-term.  One disadvantage of this formula is that it is unclear what implicit assumptions are made with respect to transition periods from the current earnings to return on capital and cost of capital convergence.</a:t>
            </a:r>
            <a:endParaRPr lang="en-JM" sz="1050" dirty="0">
              <a:latin typeface="Times New Roman"/>
              <a:ea typeface="Times New Roman"/>
            </a:endParaRPr>
          </a:p>
          <a:p>
            <a:pPr marL="457200" algn="just">
              <a:spcBef>
                <a:spcPts val="0"/>
              </a:spcBef>
              <a:spcAft>
                <a:spcPts val="0"/>
              </a:spcAft>
              <a:defRPr/>
            </a:pPr>
            <a:r>
              <a:rPr lang="en-US" sz="1050" dirty="0">
                <a:ea typeface="Times New Roman"/>
              </a:rPr>
              <a:t> </a:t>
            </a:r>
            <a:endParaRPr lang="en-JM" sz="1050" dirty="0">
              <a:latin typeface="Times New Roman"/>
              <a:ea typeface="Times New Roman"/>
            </a:endParaRPr>
          </a:p>
          <a:p>
            <a:pPr marL="342900" indent="-342900" algn="just">
              <a:spcBef>
                <a:spcPts val="0"/>
              </a:spcBef>
              <a:spcAft>
                <a:spcPts val="0"/>
              </a:spcAft>
              <a:buFont typeface="Arial"/>
              <a:buChar char="-"/>
              <a:defRPr/>
            </a:pPr>
            <a:r>
              <a:rPr lang="en-US" sz="1050" dirty="0">
                <a:ea typeface="Times New Roman"/>
              </a:rPr>
              <a:t>Use of the EV/EBITDA or another multiple in deriving the terminal value.  Advantages of this method are the range in values are less than the growth rate formula and that values are consistent with market estimates (in the above table taken from an actual presentation, the range in growth value is between 54 and 38 rather than between 65 and 32).  Disadvantages are that the EV/EBITDA multiples from comparative analysis are subject to manipulation of samples and that the EV/EBITDA multiples are not adjusted for differences in the company value as the growth rate of the company slows and as its return may converge to its cost of capital.</a:t>
            </a:r>
            <a:endParaRPr lang="en-JM" sz="1050" dirty="0">
              <a:latin typeface="Times New Roman"/>
              <a:ea typeface="Times New Roman"/>
            </a:endParaRPr>
          </a:p>
          <a:p>
            <a:pPr marL="0" algn="just">
              <a:spcBef>
                <a:spcPts val="0"/>
              </a:spcBef>
              <a:spcAft>
                <a:spcPts val="0"/>
              </a:spcAft>
              <a:defRPr/>
            </a:pPr>
            <a:r>
              <a:rPr lang="en-US" sz="1050" dirty="0">
                <a:ea typeface="Times New Roman"/>
              </a:rPr>
              <a:t> </a:t>
            </a:r>
            <a:endParaRPr lang="en-JM" sz="1050" dirty="0">
              <a:latin typeface="Times New Roman"/>
              <a:ea typeface="Times New Roman"/>
            </a:endParaRPr>
          </a:p>
          <a:p>
            <a:pPr marL="342900" indent="-342900" algn="just">
              <a:spcBef>
                <a:spcPts val="0"/>
              </a:spcBef>
              <a:spcAft>
                <a:spcPts val="0"/>
              </a:spcAft>
              <a:buFont typeface="Arial"/>
              <a:buChar char="-"/>
              <a:defRPr/>
            </a:pPr>
            <a:r>
              <a:rPr lang="en-US" sz="1050" dirty="0">
                <a:ea typeface="Times New Roman"/>
              </a:rPr>
              <a:t>Development of a formula for the EV/EBITDA ratio that can be applied in the terminal value calculation that explicitly accounts for varying transition growth and return periods, stable ratios of capital expenditures to capital expenditures, stable depreciation rates and stable levels of deferred taxes relative to net plant.  This approach forces one to directly consider a host of variables that drive the long-term value including different rates of convergence between return and cost of capital, declines in cost of capital during stable growth periods, as well as changing growth rates and asset replacement.  Advantages of this approach are that it is flexible and it reduces large variation in valuations.  Disadvantages of the method are that it requires a number of somewhat complicated calculations and it is not commonly used in valuation.</a:t>
            </a:r>
            <a:endParaRPr lang="en-JM" sz="1050" dirty="0">
              <a:latin typeface="Times New Roman"/>
              <a:ea typeface="Times New Roman"/>
            </a:endParaRPr>
          </a:p>
          <a:p>
            <a:pPr>
              <a:defRPr/>
            </a:pPr>
            <a:endParaRPr lang="en-US" sz="1050" dirty="0"/>
          </a:p>
        </p:txBody>
      </p:sp>
    </p:spTree>
  </p:cSld>
  <p:clrMapOvr>
    <a:masterClrMapping/>
  </p:clrMapOvr>
  <p:transition>
    <p:zoom/>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r>
              <a:rPr lang="en-US" altLang="en-US"/>
              <a:t>Growth Rate Stabilisation</a:t>
            </a:r>
          </a:p>
        </p:txBody>
      </p:sp>
      <p:pic>
        <p:nvPicPr>
          <p:cNvPr id="96259"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228725" y="1524000"/>
            <a:ext cx="6610350" cy="4495800"/>
          </a:xfrm>
        </p:spPr>
      </p:pic>
    </p:spTree>
  </p:cSld>
  <p:clrMapOvr>
    <a:masterClrMapping/>
  </p:clrMapOvr>
  <p:transition>
    <p:zoom/>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altLang="en-US"/>
              <a:t>Reasons for Multiplying by (1+g) in Perpetuity Method</a:t>
            </a:r>
          </a:p>
        </p:txBody>
      </p:sp>
      <p:sp>
        <p:nvSpPr>
          <p:cNvPr id="97283" name="Rectangle 3"/>
          <p:cNvSpPr>
            <a:spLocks noGrp="1" noChangeArrowheads="1"/>
          </p:cNvSpPr>
          <p:nvPr>
            <p:ph type="body" idx="1"/>
          </p:nvPr>
        </p:nvSpPr>
        <p:spPr>
          <a:xfrm>
            <a:off x="762000" y="1219200"/>
            <a:ext cx="7467600" cy="4495800"/>
          </a:xfrm>
        </p:spPr>
        <p:txBody>
          <a:bodyPr/>
          <a:lstStyle/>
          <a:p>
            <a:pPr>
              <a:lnSpc>
                <a:spcPct val="90000"/>
              </a:lnSpc>
            </a:pPr>
            <a:r>
              <a:rPr lang="en-US" altLang="en-US" sz="1400"/>
              <a:t>Assume</a:t>
            </a:r>
          </a:p>
          <a:p>
            <a:pPr lvl="1">
              <a:lnSpc>
                <a:spcPct val="90000"/>
              </a:lnSpc>
            </a:pPr>
            <a:r>
              <a:rPr lang="en-US" altLang="en-US" sz="1400"/>
              <a:t>Company is sold on last day in the cash flow period</a:t>
            </a:r>
          </a:p>
          <a:p>
            <a:pPr lvl="1">
              <a:lnSpc>
                <a:spcPct val="90000"/>
              </a:lnSpc>
            </a:pPr>
            <a:r>
              <a:rPr lang="en-US" altLang="en-US" sz="1400"/>
              <a:t>Valuation is determined from cash flow in the year after the residual period</a:t>
            </a:r>
          </a:p>
          <a:p>
            <a:pPr lvl="1">
              <a:lnSpc>
                <a:spcPct val="90000"/>
              </a:lnSpc>
            </a:pPr>
            <a:r>
              <a:rPr lang="en-US" altLang="en-US" sz="1400"/>
              <a:t>This cash flow is final year x (1+g)</a:t>
            </a:r>
          </a:p>
          <a:p>
            <a:pPr>
              <a:lnSpc>
                <a:spcPct val="90000"/>
              </a:lnSpc>
            </a:pPr>
            <a:r>
              <a:rPr lang="en-US" altLang="en-US" sz="1400"/>
              <a:t>Discounting</a:t>
            </a:r>
          </a:p>
          <a:p>
            <a:pPr lvl="1">
              <a:lnSpc>
                <a:spcPct val="90000"/>
              </a:lnSpc>
            </a:pPr>
            <a:r>
              <a:rPr lang="en-US" altLang="en-US" sz="1400"/>
              <a:t>Since the value is brought back to final period, the discount factor should be the final year period</a:t>
            </a:r>
          </a:p>
          <a:p>
            <a:pPr lvl="1">
              <a:lnSpc>
                <a:spcPct val="90000"/>
              </a:lnSpc>
            </a:pPr>
            <a:r>
              <a:rPr lang="en-US" altLang="en-US" sz="1400"/>
              <a:t>Without growth, the value is the cash flow (cf x 1+g)) divided by the discount growth</a:t>
            </a:r>
          </a:p>
          <a:p>
            <a:pPr lvl="1">
              <a:lnSpc>
                <a:spcPct val="90000"/>
              </a:lnSpc>
            </a:pPr>
            <a:r>
              <a:rPr lang="en-US" altLang="en-US" sz="1400"/>
              <a:t>The discounting should also reflect the growth rate</a:t>
            </a:r>
          </a:p>
          <a:p>
            <a:pPr>
              <a:lnSpc>
                <a:spcPct val="90000"/>
              </a:lnSpc>
            </a:pPr>
            <a:r>
              <a:rPr lang="en-US" altLang="en-US" sz="1400"/>
              <a:t>Formula</a:t>
            </a:r>
          </a:p>
          <a:p>
            <a:pPr lvl="1">
              <a:lnSpc>
                <a:spcPct val="90000"/>
              </a:lnSpc>
            </a:pPr>
            <a:r>
              <a:rPr lang="en-US" altLang="en-US" sz="1400"/>
              <a:t>1. Cash Flow for Valuation – CF x (1+g)</a:t>
            </a:r>
          </a:p>
          <a:p>
            <a:pPr lvl="1">
              <a:lnSpc>
                <a:spcPct val="90000"/>
              </a:lnSpc>
            </a:pPr>
            <a:r>
              <a:rPr lang="en-US" altLang="en-US" sz="1400"/>
              <a:t>2. Value at Last Day of Forecast – CF x (1+g)/(WACC –g)</a:t>
            </a:r>
          </a:p>
          <a:p>
            <a:pPr lvl="1">
              <a:lnSpc>
                <a:spcPct val="90000"/>
              </a:lnSpc>
            </a:pPr>
            <a:r>
              <a:rPr lang="en-US" altLang="en-US" sz="1400"/>
              <a:t>3. PV of the Value  -- discount rate must be at last day of forecast, not mid year </a:t>
            </a:r>
          </a:p>
        </p:txBody>
      </p:sp>
    </p:spTree>
  </p:cSld>
  <p:clrMapOvr>
    <a:masterClrMapping/>
  </p:clrMapOvr>
  <p:transition>
    <p:zoom/>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ltLang="en-US"/>
              <a:t>Value Driver Formula</a:t>
            </a:r>
          </a:p>
        </p:txBody>
      </p:sp>
      <p:sp>
        <p:nvSpPr>
          <p:cNvPr id="98307" name="Rectangle 3"/>
          <p:cNvSpPr>
            <a:spLocks noGrp="1" noChangeArrowheads="1"/>
          </p:cNvSpPr>
          <p:nvPr>
            <p:ph type="body" idx="1"/>
          </p:nvPr>
        </p:nvSpPr>
        <p:spPr/>
        <p:txBody>
          <a:bodyPr/>
          <a:lstStyle/>
          <a:p>
            <a:pPr>
              <a:lnSpc>
                <a:spcPct val="90000"/>
              </a:lnSpc>
            </a:pPr>
            <a:r>
              <a:rPr lang="en-US" altLang="en-US" sz="1600"/>
              <a:t>A common method for computing cash flow is using the final cash flow in the corporate model and assuming the company is sold at the end of the</a:t>
            </a:r>
          </a:p>
          <a:p>
            <a:pPr lvl="1">
              <a:lnSpc>
                <a:spcPct val="90000"/>
              </a:lnSpc>
            </a:pPr>
            <a:r>
              <a:rPr lang="en-US" altLang="en-US" sz="1600"/>
              <a:t>Perpetuity Value at beginning of final year = FCF/WACC</a:t>
            </a:r>
          </a:p>
          <a:p>
            <a:pPr lvl="1">
              <a:lnSpc>
                <a:spcPct val="90000"/>
              </a:lnSpc>
            </a:pPr>
            <a:r>
              <a:rPr lang="en-US" altLang="en-US" sz="1600"/>
              <a:t>Perpetuity Adjusted for Growth = FCF(1+g)/(WACC - g)</a:t>
            </a:r>
          </a:p>
          <a:p>
            <a:pPr lvl="1">
              <a:lnSpc>
                <a:spcPct val="90000"/>
              </a:lnSpc>
            </a:pPr>
            <a:r>
              <a:rPr lang="en-US" altLang="en-US" sz="1600"/>
              <a:t>Perpetuity using investment returns =</a:t>
            </a:r>
          </a:p>
          <a:p>
            <a:pPr lvl="1">
              <a:lnSpc>
                <a:spcPct val="90000"/>
              </a:lnSpc>
            </a:pPr>
            <a:r>
              <a:rPr lang="en-US" altLang="en-US" sz="1600"/>
              <a:t> NOPLAT x (1-g/ROIC)/(WACC - g)</a:t>
            </a:r>
          </a:p>
          <a:p>
            <a:pPr>
              <a:lnSpc>
                <a:spcPct val="90000"/>
              </a:lnSpc>
            </a:pPr>
            <a:r>
              <a:rPr lang="en-US" altLang="en-US" sz="1600"/>
              <a:t>Once the Perpetuity Value is established for in the last year, it must be discounted to the current value:</a:t>
            </a:r>
          </a:p>
          <a:p>
            <a:pPr lvl="1">
              <a:lnSpc>
                <a:spcPct val="90000"/>
              </a:lnSpc>
            </a:pPr>
            <a:r>
              <a:rPr lang="en-US" altLang="en-US" sz="1600"/>
              <a:t>Current Perpetuity Value = PV(Perpetuity Value that occurs at beginning of final year)</a:t>
            </a:r>
          </a:p>
          <a:p>
            <a:pPr>
              <a:lnSpc>
                <a:spcPct val="90000"/>
              </a:lnSpc>
            </a:pPr>
            <a:r>
              <a:rPr lang="en-US" altLang="en-US" sz="1600"/>
              <a:t>NPV in excel assumes flows occur at the end of the year.  Adjustments can be made to assume that flows occur in the middle of the year.  </a:t>
            </a:r>
          </a:p>
          <a:p>
            <a:pPr lvl="1">
              <a:lnSpc>
                <a:spcPct val="90000"/>
              </a:lnSpc>
            </a:pPr>
            <a:r>
              <a:rPr lang="en-US" altLang="en-US" sz="1600"/>
              <a:t>In this case, the discounting of the residual is different from discounting of the individual cash flows</a:t>
            </a:r>
          </a:p>
        </p:txBody>
      </p:sp>
    </p:spTree>
  </p:cSld>
  <p:clrMapOvr>
    <a:masterClrMapping/>
  </p:clrMapOvr>
  <p:transition>
    <p:zoom/>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altLang="en-US"/>
              <a:t>Sustainable Growth and Plowback Rate</a:t>
            </a:r>
          </a:p>
        </p:txBody>
      </p:sp>
      <p:sp>
        <p:nvSpPr>
          <p:cNvPr id="99331" name="Rectangle 3"/>
          <p:cNvSpPr>
            <a:spLocks noGrp="1" noChangeArrowheads="1"/>
          </p:cNvSpPr>
          <p:nvPr>
            <p:ph type="body" idx="1"/>
          </p:nvPr>
        </p:nvSpPr>
        <p:spPr/>
        <p:txBody>
          <a:bodyPr/>
          <a:lstStyle/>
          <a:p>
            <a:r>
              <a:rPr lang="en-US" altLang="en-US" sz="1600"/>
              <a:t>In the P/E ratio, the sustainable growth of earnings per share is:</a:t>
            </a:r>
          </a:p>
          <a:p>
            <a:pPr lvl="1"/>
            <a:r>
              <a:rPr lang="en-US" altLang="en-US" sz="1600"/>
              <a:t>g = ROE x (1 – dividend payout ratio)</a:t>
            </a:r>
          </a:p>
          <a:p>
            <a:pPr lvl="1"/>
            <a:r>
              <a:rPr lang="en-US" altLang="en-US" sz="1600"/>
              <a:t>DPO = 1-g/ROE</a:t>
            </a:r>
          </a:p>
          <a:p>
            <a:pPr lvl="1"/>
            <a:r>
              <a:rPr lang="en-US" altLang="en-US" sz="1600"/>
              <a:t>This depends on assumptions with respect to constant payout and constant ROE.  It also assumes that either there are no new share issues, or if new share issues occur, the market to book ratio is one.</a:t>
            </a:r>
          </a:p>
          <a:p>
            <a:r>
              <a:rPr lang="en-US" altLang="en-US" sz="1600"/>
              <a:t>Growth in free cash flow:</a:t>
            </a:r>
          </a:p>
          <a:p>
            <a:pPr lvl="1"/>
            <a:r>
              <a:rPr lang="en-US" altLang="en-US" sz="1600"/>
              <a:t>g = Net Dep Rate x [(Cap Exp/Dep) – 1]</a:t>
            </a:r>
          </a:p>
          <a:p>
            <a:pPr lvl="1"/>
            <a:r>
              <a:rPr lang="en-US" altLang="en-US" sz="1600"/>
              <a:t>Cap Exp/Dep = 1+ g/Net Dep Rate</a:t>
            </a:r>
          </a:p>
          <a:p>
            <a:pPr lvl="1"/>
            <a:r>
              <a:rPr lang="en-US" altLang="en-US" sz="1600"/>
              <a:t>Capital expenditures can be greater than depreciation because historic depreciation is low from historic accounting or because company has opportunities for growth.</a:t>
            </a:r>
          </a:p>
        </p:txBody>
      </p:sp>
    </p:spTree>
  </p:cSld>
  <p:clrMapOvr>
    <a:masterClrMapping/>
  </p:clrMapOvr>
  <p:transition>
    <p:zoom/>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p:txBody>
          <a:bodyPr/>
          <a:lstStyle/>
          <a:p>
            <a:r>
              <a:rPr lang="en-US" altLang="en-US"/>
              <a:t>Value Driver Formula with Equity Earnings</a:t>
            </a:r>
          </a:p>
        </p:txBody>
      </p:sp>
      <p:sp>
        <p:nvSpPr>
          <p:cNvPr id="100355" name="Content Placeholder 2"/>
          <p:cNvSpPr>
            <a:spLocks noGrp="1"/>
          </p:cNvSpPr>
          <p:nvPr>
            <p:ph idx="1"/>
          </p:nvPr>
        </p:nvSpPr>
        <p:spPr/>
        <p:txBody>
          <a:bodyPr/>
          <a:lstStyle/>
          <a:p>
            <a:r>
              <a:rPr lang="en-US" altLang="en-US"/>
              <a:t>The value driver formula that depends on growth, ROE and COE can be derived as follows:</a:t>
            </a:r>
          </a:p>
          <a:p>
            <a:r>
              <a:rPr lang="en-US" altLang="en-US"/>
              <a:t>P = DPS/(k-g)</a:t>
            </a:r>
          </a:p>
          <a:p>
            <a:r>
              <a:rPr lang="en-US" altLang="en-US"/>
              <a:t>D PS= EPS x Payout Ratio</a:t>
            </a:r>
          </a:p>
          <a:p>
            <a:r>
              <a:rPr lang="en-US" altLang="en-US"/>
              <a:t>Payout Ratio = (1-g/ROE)</a:t>
            </a:r>
          </a:p>
          <a:p>
            <a:r>
              <a:rPr lang="en-US" altLang="en-US"/>
              <a:t>Therefore,</a:t>
            </a:r>
          </a:p>
          <a:p>
            <a:r>
              <a:rPr lang="en-US" altLang="en-US"/>
              <a:t>DPS = EPS x (1-g/ROE)</a:t>
            </a:r>
          </a:p>
          <a:p>
            <a:r>
              <a:rPr lang="en-US" altLang="en-US"/>
              <a:t>Which implies,</a:t>
            </a:r>
          </a:p>
          <a:p>
            <a:r>
              <a:rPr lang="en-US" altLang="en-US"/>
              <a:t>P = EPS x [(1-g/ROE)/(k-g)]</a:t>
            </a:r>
          </a:p>
        </p:txBody>
      </p:sp>
    </p:spTree>
  </p:cSld>
  <p:clrMapOvr>
    <a:masterClrMapping/>
  </p:clrMapOvr>
  <p:transition>
    <p:zoom/>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p:txBody>
          <a:bodyPr/>
          <a:lstStyle/>
          <a:p>
            <a:r>
              <a:rPr lang="en-US" altLang="en-US"/>
              <a:t>Issue of Whether ROIC converges to Cost of Capital in the Long-Run</a:t>
            </a:r>
          </a:p>
        </p:txBody>
      </p:sp>
      <p:pic>
        <p:nvPicPr>
          <p:cNvPr id="101379"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228725" y="1524000"/>
            <a:ext cx="6610350" cy="4495800"/>
          </a:xfrm>
        </p:spPr>
      </p:pic>
    </p:spTree>
  </p:cSld>
  <p:clrMapOvr>
    <a:masterClrMapping/>
  </p:clrMapOvr>
  <p:transition>
    <p:zoom/>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3"/>
          <p:cNvSpPr>
            <a:spLocks noGrp="1"/>
          </p:cNvSpPr>
          <p:nvPr>
            <p:ph type="title"/>
          </p:nvPr>
        </p:nvSpPr>
        <p:spPr/>
        <p:txBody>
          <a:bodyPr/>
          <a:lstStyle/>
          <a:p>
            <a:r>
              <a:rPr lang="en-US" altLang="en-US"/>
              <a:t>Implicit Assumption with Respect to Movement of Current ROE to Long-term ROE in Value Driver Formula</a:t>
            </a:r>
          </a:p>
        </p:txBody>
      </p:sp>
      <p:pic>
        <p:nvPicPr>
          <p:cNvPr id="102403"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724400" y="2286000"/>
            <a:ext cx="4225925" cy="2557463"/>
          </a:xfrm>
          <a:noFill/>
        </p:spPr>
      </p:pic>
      <p:pic>
        <p:nvPicPr>
          <p:cNvPr id="10240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09800"/>
            <a:ext cx="43291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ltLang="en-US"/>
              <a:t>Market Value of Debt, Credit Spreads and Par Value</a:t>
            </a:r>
          </a:p>
        </p:txBody>
      </p:sp>
      <p:sp>
        <p:nvSpPr>
          <p:cNvPr id="12291" name="Rectangle 3"/>
          <p:cNvSpPr>
            <a:spLocks noGrp="1" noChangeArrowheads="1"/>
          </p:cNvSpPr>
          <p:nvPr>
            <p:ph type="body" sz="half" idx="1"/>
          </p:nvPr>
        </p:nvSpPr>
        <p:spPr>
          <a:xfrm>
            <a:off x="762000" y="1295400"/>
            <a:ext cx="7467600" cy="4495800"/>
          </a:xfrm>
        </p:spPr>
        <p:txBody>
          <a:bodyPr/>
          <a:lstStyle/>
          <a:p>
            <a:pPr marL="342900" indent="-342900"/>
            <a:r>
              <a:rPr lang="en-US" altLang="en-US" sz="1600"/>
              <a:t>Before thinking about valuation of a company, consider the value of debt </a:t>
            </a:r>
          </a:p>
          <a:p>
            <a:pPr marL="742950" lvl="1" indent="-285750"/>
            <a:r>
              <a:rPr lang="en-US" altLang="en-US" sz="1600"/>
              <a:t>The par value or the value on the balance sheet does not determine the value of debt</a:t>
            </a:r>
          </a:p>
          <a:p>
            <a:pPr marL="742950" lvl="1" indent="-285750"/>
            <a:r>
              <a:rPr lang="en-US" altLang="en-US" sz="1600"/>
              <a:t>Rather the value depends on the future level of cash flows (par value x coupon rate) and the risk applied to cash flows</a:t>
            </a:r>
          </a:p>
          <a:p>
            <a:pPr marL="742950" lvl="1" indent="-285750"/>
            <a:r>
              <a:rPr lang="en-US" altLang="en-US" sz="1600"/>
              <a:t>Credit spreads are driven by the risk and can be measured by the One of the few things we know is that there is a tradeoff between risk and return.</a:t>
            </a:r>
          </a:p>
          <a:p>
            <a:pPr marL="342900" indent="-342900"/>
            <a:r>
              <a:rPr lang="en-US" altLang="en-US" sz="1600"/>
              <a:t>Key idea is to use future cash flows and incremental discount rate in measuring market value</a:t>
            </a:r>
          </a:p>
        </p:txBody>
      </p:sp>
      <p:pic>
        <p:nvPicPr>
          <p:cNvPr id="12292"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2438400" y="4572000"/>
            <a:ext cx="3467100" cy="1308100"/>
          </a:xfrm>
          <a:noFill/>
        </p:spPr>
      </p:pic>
      <p:sp>
        <p:nvSpPr>
          <p:cNvPr id="12293" name="Text Box 5"/>
          <p:cNvSpPr txBox="1">
            <a:spLocks noChangeArrowheads="1"/>
          </p:cNvSpPr>
          <p:nvPr/>
        </p:nvSpPr>
        <p:spPr bwMode="auto">
          <a:xfrm>
            <a:off x="6553200" y="5181600"/>
            <a:ext cx="2057400" cy="45720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spcBef>
                <a:spcPct val="50000"/>
              </a:spcBef>
            </a:pPr>
            <a:r>
              <a:rPr lang="en-US" altLang="en-US"/>
              <a:t>Reference: Folder on Yield Spreads</a:t>
            </a:r>
          </a:p>
        </p:txBody>
      </p:sp>
    </p:spTree>
  </p:cSld>
  <p:clrMapOvr>
    <a:masterClrMapping/>
  </p:clrMapOvr>
  <p:transition>
    <p:zoom/>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altLang="en-US"/>
              <a:t>Depreciation and Capital Expenditures in Terminal Cash Flow</a:t>
            </a:r>
          </a:p>
        </p:txBody>
      </p:sp>
      <p:sp>
        <p:nvSpPr>
          <p:cNvPr id="103427" name="Rectangle 3"/>
          <p:cNvSpPr>
            <a:spLocks noGrp="1" noChangeArrowheads="1"/>
          </p:cNvSpPr>
          <p:nvPr>
            <p:ph type="body" idx="1"/>
          </p:nvPr>
        </p:nvSpPr>
        <p:spPr/>
        <p:txBody>
          <a:bodyPr/>
          <a:lstStyle/>
          <a:p>
            <a:r>
              <a:rPr lang="en-US" altLang="en-US"/>
              <a:t>Some assume that capital expenditures equal depreciation in the final period</a:t>
            </a:r>
          </a:p>
          <a:p>
            <a:pPr lvl="1"/>
            <a:r>
              <a:rPr lang="en-US" altLang="en-US"/>
              <a:t>This would make sense if:</a:t>
            </a:r>
          </a:p>
          <a:p>
            <a:pPr lvl="2"/>
            <a:r>
              <a:rPr lang="en-US" altLang="en-US"/>
              <a:t>No past inflation</a:t>
            </a:r>
          </a:p>
          <a:p>
            <a:pPr lvl="2"/>
            <a:r>
              <a:rPr lang="en-US" altLang="en-US"/>
              <a:t>No past growth</a:t>
            </a:r>
          </a:p>
          <a:p>
            <a:pPr lvl="1"/>
            <a:r>
              <a:rPr lang="en-US" altLang="en-US"/>
              <a:t>To replace assets will have to pay current costs rather than historic costs that were affected by inflation.</a:t>
            </a:r>
          </a:p>
          <a:p>
            <a:pPr lvl="1"/>
            <a:r>
              <a:rPr lang="en-US" altLang="en-US"/>
              <a:t>If the company has grown, the stable cash flows will reflect current state of the company.</a:t>
            </a:r>
          </a:p>
          <a:p>
            <a:r>
              <a:rPr lang="en-US" altLang="en-US"/>
              <a:t>Address with simple simulations to derive equilibrium level of capital expenditures relative to depreciation</a:t>
            </a:r>
          </a:p>
        </p:txBody>
      </p:sp>
    </p:spTree>
  </p:cSld>
  <p:clrMapOvr>
    <a:masterClrMapping/>
  </p:clrMapOvr>
  <p:transition>
    <p:zoom/>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altLang="en-US"/>
              <a:t>Capital Expenditures and Depreciation in Terminal Period</a:t>
            </a:r>
          </a:p>
        </p:txBody>
      </p:sp>
      <p:sp>
        <p:nvSpPr>
          <p:cNvPr id="104451" name="Rectangle 3"/>
          <p:cNvSpPr>
            <a:spLocks noGrp="1" noChangeArrowheads="1"/>
          </p:cNvSpPr>
          <p:nvPr>
            <p:ph type="body" idx="1"/>
          </p:nvPr>
        </p:nvSpPr>
        <p:spPr/>
        <p:txBody>
          <a:bodyPr/>
          <a:lstStyle/>
          <a:p>
            <a:r>
              <a:rPr lang="en-US" altLang="en-US"/>
              <a:t>Cash Flow can not be maintained if a company does not make investments that support the cash flow – the cash flow may be the result of earlier investments.</a:t>
            </a:r>
          </a:p>
          <a:p>
            <a:r>
              <a:rPr lang="en-US" altLang="en-US"/>
              <a:t>Some simply set the capital expenditures equal to depreciation.</a:t>
            </a:r>
          </a:p>
          <a:p>
            <a:pPr lvl="1"/>
            <a:r>
              <a:rPr lang="en-US" altLang="en-US"/>
              <a:t>This is not correct if a company grows and experiences inflation.</a:t>
            </a:r>
          </a:p>
          <a:p>
            <a:pPr lvl="1"/>
            <a:r>
              <a:rPr lang="en-US" altLang="en-US"/>
              <a:t>The long-term stable relationship depends on the growth rate, and the depreciation rate.</a:t>
            </a:r>
          </a:p>
          <a:p>
            <a:pPr lvl="1"/>
            <a:r>
              <a:rPr lang="en-US" altLang="en-US"/>
              <a:t>With a higher growth rate and a longer depreciation life, the stable rate of Capital Expenditures/Depreciaiton increases.</a:t>
            </a:r>
          </a:p>
        </p:txBody>
      </p:sp>
    </p:spTree>
  </p:cSld>
  <p:clrMapOvr>
    <a:masterClrMapping/>
  </p:clrMapOvr>
  <p:transition>
    <p:zoom/>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r>
              <a:rPr lang="en-US" altLang="en-US"/>
              <a:t>Issues with Stable Ratio of Capital Expenditures to Depreciation</a:t>
            </a:r>
          </a:p>
        </p:txBody>
      </p:sp>
      <p:pic>
        <p:nvPicPr>
          <p:cNvPr id="105475"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981200" y="1524000"/>
            <a:ext cx="4876800" cy="2586038"/>
          </a:xfrm>
          <a:noFill/>
        </p:spPr>
      </p:pic>
      <p:pic>
        <p:nvPicPr>
          <p:cNvPr id="105476"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914400" y="4495800"/>
            <a:ext cx="6729413" cy="1649413"/>
          </a:xfrm>
          <a:noFill/>
        </p:spPr>
      </p:pic>
    </p:spTree>
  </p:cSld>
  <p:clrMapOvr>
    <a:masterClrMapping/>
  </p:clrMapOvr>
  <p:transition>
    <p:zoom/>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r>
              <a:rPr lang="en-US" altLang="en-US"/>
              <a:t>Deferred Taxes to Capital Expenditures</a:t>
            </a:r>
          </a:p>
        </p:txBody>
      </p:sp>
      <p:sp>
        <p:nvSpPr>
          <p:cNvPr id="106499" name="Content Placeholder 2"/>
          <p:cNvSpPr>
            <a:spLocks noGrp="1"/>
          </p:cNvSpPr>
          <p:nvPr>
            <p:ph idx="1"/>
          </p:nvPr>
        </p:nvSpPr>
        <p:spPr>
          <a:xfrm>
            <a:off x="304800" y="1447800"/>
            <a:ext cx="3962400" cy="3581400"/>
          </a:xfrm>
        </p:spPr>
        <p:txBody>
          <a:bodyPr/>
          <a:lstStyle/>
          <a:p>
            <a:r>
              <a:rPr lang="en-US" altLang="en-US"/>
              <a:t>In a similar manner to the stable ratio of capital expenditures to depreciation, the ratio of deferred taxes to capital expenditures can be developed.</a:t>
            </a:r>
          </a:p>
          <a:p>
            <a:r>
              <a:rPr lang="en-US" altLang="en-US"/>
              <a:t>The mechanics are similar to developing capital expenditures to depreciation and depend on the difference between the tax and book life and the tax rate as illustrated below.</a:t>
            </a:r>
          </a:p>
          <a:p>
            <a:endParaRPr lang="en-US" altLang="en-US"/>
          </a:p>
        </p:txBody>
      </p:sp>
      <p:pic>
        <p:nvPicPr>
          <p:cNvPr id="106500"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5800" y="1524000"/>
            <a:ext cx="43751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altLang="en-US"/>
              <a:t>Problems with Use of Multiples and Growth Rates in DCF</a:t>
            </a:r>
          </a:p>
        </p:txBody>
      </p:sp>
      <p:sp>
        <p:nvSpPr>
          <p:cNvPr id="107523" name="Rectangle 3"/>
          <p:cNvSpPr>
            <a:spLocks noGrp="1" noChangeArrowheads="1"/>
          </p:cNvSpPr>
          <p:nvPr>
            <p:ph type="body" idx="1"/>
          </p:nvPr>
        </p:nvSpPr>
        <p:spPr/>
        <p:txBody>
          <a:bodyPr/>
          <a:lstStyle/>
          <a:p>
            <a:r>
              <a:rPr lang="en-US" altLang="en-US"/>
              <a:t>Multiples can cause problems</a:t>
            </a:r>
          </a:p>
          <a:p>
            <a:pPr lvl="1"/>
            <a:r>
              <a:rPr lang="en-US" altLang="en-US"/>
              <a:t>Sustainable growth once stable period has been reached is probably less than the growth used in the explicit forecast period.  This means that the multiple should be less as well.</a:t>
            </a:r>
          </a:p>
          <a:p>
            <a:pPr lvl="1"/>
            <a:r>
              <a:rPr lang="en-US" altLang="en-US"/>
              <a:t>The multiples for evaluating a merger transaction may include synergies and other current market items.  The use of similar multiples in terminal value is highly inappropriate.</a:t>
            </a:r>
          </a:p>
          <a:p>
            <a:r>
              <a:rPr lang="en-US" altLang="en-US"/>
              <a:t>Constant growth rates can also cause problems</a:t>
            </a:r>
          </a:p>
          <a:p>
            <a:pPr lvl="1"/>
            <a:r>
              <a:rPr lang="en-US" altLang="en-US"/>
              <a:t>Using FCF x (1+g)/(k-g) requires the assumption that growth is constant forever, and that the cost of capital will not change over time. </a:t>
            </a:r>
          </a:p>
        </p:txBody>
      </p:sp>
    </p:spTree>
  </p:cSld>
  <p:clrMapOvr>
    <a:masterClrMapping/>
  </p:clrMapOvr>
  <p:transition>
    <p:zoom/>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altLang="en-US"/>
              <a:t>Continuing Cash Flow from NOPLAT and ROIC</a:t>
            </a:r>
          </a:p>
        </p:txBody>
      </p:sp>
      <p:sp>
        <p:nvSpPr>
          <p:cNvPr id="108547" name="Rectangle 3"/>
          <p:cNvSpPr>
            <a:spLocks noGrp="1" noChangeArrowheads="1"/>
          </p:cNvSpPr>
          <p:nvPr>
            <p:ph type="body" idx="1"/>
          </p:nvPr>
        </p:nvSpPr>
        <p:spPr/>
        <p:txBody>
          <a:bodyPr/>
          <a:lstStyle/>
          <a:p>
            <a:pPr>
              <a:lnSpc>
                <a:spcPct val="90000"/>
              </a:lnSpc>
            </a:pPr>
            <a:r>
              <a:rPr lang="en-US" altLang="en-US" sz="1600"/>
              <a:t>Using a multiple of NOPLAT has a couple of advantages</a:t>
            </a:r>
          </a:p>
          <a:p>
            <a:pPr lvl="1">
              <a:lnSpc>
                <a:spcPct val="90000"/>
              </a:lnSpc>
            </a:pPr>
            <a:r>
              <a:rPr lang="en-US" altLang="en-US" sz="1600"/>
              <a:t>It is not distorted by large of small capital expenditures</a:t>
            </a:r>
          </a:p>
          <a:p>
            <a:pPr lvl="1">
              <a:lnSpc>
                <a:spcPct val="90000"/>
              </a:lnSpc>
            </a:pPr>
            <a:r>
              <a:rPr lang="en-US" altLang="en-US" sz="1600"/>
              <a:t>Continuing value directly relates to assumptions about ROIC</a:t>
            </a:r>
          </a:p>
          <a:p>
            <a:pPr lvl="1">
              <a:lnSpc>
                <a:spcPct val="90000"/>
              </a:lnSpc>
            </a:pPr>
            <a:r>
              <a:rPr lang="en-US" altLang="en-US" sz="1600"/>
              <a:t>For companies with low leverage, the NOPLAT multiplier is similar to the P/E ratio</a:t>
            </a:r>
          </a:p>
          <a:p>
            <a:pPr>
              <a:lnSpc>
                <a:spcPct val="90000"/>
              </a:lnSpc>
            </a:pPr>
            <a:r>
              <a:rPr lang="en-US" altLang="en-US" sz="1600"/>
              <a:t>Formulas for Computing Continuing Value with NOPLAT</a:t>
            </a:r>
          </a:p>
          <a:p>
            <a:pPr lvl="1">
              <a:lnSpc>
                <a:spcPct val="90000"/>
              </a:lnSpc>
            </a:pPr>
            <a:r>
              <a:rPr lang="en-US" altLang="en-US" sz="1600"/>
              <a:t>Free Cash = NOPLAT – Capital Expenditure + Depreciation</a:t>
            </a:r>
          </a:p>
          <a:p>
            <a:pPr lvl="1">
              <a:lnSpc>
                <a:spcPct val="90000"/>
              </a:lnSpc>
            </a:pPr>
            <a:r>
              <a:rPr lang="en-US" altLang="en-US" sz="1600"/>
              <a:t>Free Cash = ROIC x Investment – Capital Expenditure + Depreciation</a:t>
            </a:r>
          </a:p>
          <a:p>
            <a:pPr lvl="1">
              <a:lnSpc>
                <a:spcPct val="90000"/>
              </a:lnSpc>
            </a:pPr>
            <a:r>
              <a:rPr lang="en-US" altLang="en-US" sz="1600"/>
              <a:t>The equation becomes:</a:t>
            </a:r>
          </a:p>
          <a:p>
            <a:pPr lvl="1">
              <a:lnSpc>
                <a:spcPct val="90000"/>
              </a:lnSpc>
            </a:pPr>
            <a:r>
              <a:rPr lang="en-US" altLang="en-US" sz="1600"/>
              <a:t>Free Cash = (1-Real Growth/Real ROIC) x NOPLAT</a:t>
            </a:r>
          </a:p>
          <a:p>
            <a:pPr lvl="2">
              <a:lnSpc>
                <a:spcPct val="90000"/>
              </a:lnSpc>
            </a:pPr>
            <a:r>
              <a:rPr lang="en-US" altLang="en-US" sz="1400"/>
              <a:t>In this formulation</a:t>
            </a:r>
          </a:p>
          <a:p>
            <a:pPr lvl="2">
              <a:lnSpc>
                <a:spcPct val="90000"/>
              </a:lnSpc>
            </a:pPr>
            <a:r>
              <a:rPr lang="en-US" altLang="en-US" sz="1400"/>
              <a:t>G = ROIC x Plowback Rate</a:t>
            </a:r>
          </a:p>
          <a:p>
            <a:pPr lvl="2">
              <a:lnSpc>
                <a:spcPct val="90000"/>
              </a:lnSpc>
            </a:pPr>
            <a:r>
              <a:rPr lang="en-US" altLang="en-US" sz="1400"/>
              <a:t>Similar to ROE x Retention Rate</a:t>
            </a:r>
          </a:p>
        </p:txBody>
      </p:sp>
    </p:spTree>
  </p:cSld>
  <p:clrMapOvr>
    <a:masterClrMapping/>
  </p:clrMapOvr>
  <p:transition>
    <p:zoom/>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altLang="en-US"/>
              <a:t>Drivers in Terminal Value</a:t>
            </a:r>
          </a:p>
        </p:txBody>
      </p:sp>
      <p:sp>
        <p:nvSpPr>
          <p:cNvPr id="109571" name="Rectangle 3"/>
          <p:cNvSpPr>
            <a:spLocks noGrp="1" noChangeArrowheads="1"/>
          </p:cNvSpPr>
          <p:nvPr>
            <p:ph type="body" idx="1"/>
          </p:nvPr>
        </p:nvSpPr>
        <p:spPr/>
        <p:txBody>
          <a:bodyPr/>
          <a:lstStyle/>
          <a:p>
            <a:r>
              <a:rPr lang="en-US" altLang="en-US" sz="1600"/>
              <a:t>Rather than using growth from final year, use value drivers:</a:t>
            </a:r>
          </a:p>
          <a:p>
            <a:pPr lvl="1"/>
            <a:r>
              <a:rPr lang="en-US" altLang="en-US" sz="1600"/>
              <a:t>Return on Invested Capital</a:t>
            </a:r>
          </a:p>
          <a:p>
            <a:pPr lvl="1"/>
            <a:r>
              <a:rPr lang="en-US" altLang="en-US" sz="1600"/>
              <a:t>WACC</a:t>
            </a:r>
          </a:p>
          <a:p>
            <a:pPr lvl="1"/>
            <a:r>
              <a:rPr lang="en-US" altLang="en-US" sz="1600"/>
              <a:t>Capital Expenditures to Depreciation</a:t>
            </a:r>
          </a:p>
          <a:p>
            <a:pPr lvl="2"/>
            <a:r>
              <a:rPr lang="en-US" altLang="en-US" sz="1400"/>
              <a:t>Natural growth from inflation</a:t>
            </a:r>
          </a:p>
          <a:p>
            <a:pPr lvl="2"/>
            <a:r>
              <a:rPr lang="en-US" altLang="en-US" sz="1400"/>
              <a:t>Real growth</a:t>
            </a:r>
          </a:p>
          <a:p>
            <a:r>
              <a:rPr lang="en-US" altLang="en-US" sz="1600"/>
              <a:t>Formula for Sustainable Growth</a:t>
            </a:r>
          </a:p>
          <a:p>
            <a:pPr lvl="1"/>
            <a:r>
              <a:rPr lang="en-US" altLang="en-US" sz="1600"/>
              <a:t>Cap Exp/Investment – Depreciation/Investment</a:t>
            </a:r>
          </a:p>
          <a:p>
            <a:pPr lvl="1"/>
            <a:r>
              <a:rPr lang="en-US" altLang="en-US" sz="1600"/>
              <a:t>Cap Exp/Depreciation x Depreciation – Depreciation</a:t>
            </a:r>
          </a:p>
          <a:p>
            <a:r>
              <a:rPr lang="en-US" altLang="en-US" sz="1600"/>
              <a:t>Implied EV/EBITDA can be established</a:t>
            </a:r>
          </a:p>
        </p:txBody>
      </p:sp>
    </p:spTree>
  </p:cSld>
  <p:clrMapOvr>
    <a:masterClrMapping/>
  </p:clrMapOvr>
  <p:transition>
    <p:zoom/>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4"/>
          <p:cNvSpPr>
            <a:spLocks noGrp="1"/>
          </p:cNvSpPr>
          <p:nvPr>
            <p:ph type="ctrTitle"/>
          </p:nvPr>
        </p:nvSpPr>
        <p:spPr>
          <a:ln>
            <a:miter lim="800000"/>
            <a:headEnd/>
            <a:tailEnd/>
          </a:ln>
        </p:spPr>
        <p:txBody>
          <a:bodyPr/>
          <a:lstStyle/>
          <a:p>
            <a:r>
              <a:rPr lang="en-US" altLang="en-US"/>
              <a:t>Bridge Between Enterprise Value and Equity Value</a:t>
            </a:r>
          </a:p>
        </p:txBody>
      </p:sp>
    </p:spTree>
  </p:cSld>
  <p:clrMapOvr>
    <a:masterClrMapping/>
  </p:clrMapOvr>
  <p:transition>
    <p:zoom/>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altLang="en-US"/>
              <a:t>Issues that Can Add Complexity</a:t>
            </a:r>
          </a:p>
        </p:txBody>
      </p:sp>
      <p:sp>
        <p:nvSpPr>
          <p:cNvPr id="111619" name="Rectangle 3"/>
          <p:cNvSpPr>
            <a:spLocks noGrp="1" noChangeArrowheads="1"/>
          </p:cNvSpPr>
          <p:nvPr>
            <p:ph type="body" idx="1"/>
          </p:nvPr>
        </p:nvSpPr>
        <p:spPr/>
        <p:txBody>
          <a:bodyPr/>
          <a:lstStyle/>
          <a:p>
            <a:pPr>
              <a:lnSpc>
                <a:spcPct val="90000"/>
              </a:lnSpc>
            </a:pPr>
            <a:r>
              <a:rPr lang="en-US" altLang="en-US"/>
              <a:t>Deferred Taxes</a:t>
            </a:r>
          </a:p>
          <a:p>
            <a:pPr>
              <a:lnSpc>
                <a:spcPct val="90000"/>
              </a:lnSpc>
            </a:pPr>
            <a:r>
              <a:rPr lang="en-US" altLang="en-US"/>
              <a:t>Employee Stock Options and Diluted Shares</a:t>
            </a:r>
          </a:p>
          <a:p>
            <a:pPr>
              <a:lnSpc>
                <a:spcPct val="90000"/>
              </a:lnSpc>
            </a:pPr>
            <a:r>
              <a:rPr lang="en-US" altLang="en-US"/>
              <a:t>Minority Interest</a:t>
            </a:r>
          </a:p>
          <a:p>
            <a:pPr>
              <a:lnSpc>
                <a:spcPct val="90000"/>
              </a:lnSpc>
            </a:pPr>
            <a:r>
              <a:rPr lang="en-US" altLang="en-US"/>
              <a:t>Derivatives Valued on Balance Sheet</a:t>
            </a:r>
          </a:p>
          <a:p>
            <a:pPr>
              <a:lnSpc>
                <a:spcPct val="90000"/>
              </a:lnSpc>
            </a:pPr>
            <a:r>
              <a:rPr lang="en-US" altLang="en-US"/>
              <a:t>Asset Retirement Obligations</a:t>
            </a:r>
          </a:p>
          <a:p>
            <a:pPr>
              <a:lnSpc>
                <a:spcPct val="90000"/>
              </a:lnSpc>
            </a:pPr>
            <a:r>
              <a:rPr lang="en-US" altLang="en-US"/>
              <a:t>High Interest Rate Debt</a:t>
            </a:r>
          </a:p>
          <a:p>
            <a:pPr>
              <a:lnSpc>
                <a:spcPct val="90000"/>
              </a:lnSpc>
            </a:pPr>
            <a:r>
              <a:rPr lang="en-US" altLang="en-US"/>
              <a:t>Over-funded or Under-Funded Defined Pension Obligations</a:t>
            </a:r>
          </a:p>
          <a:p>
            <a:pPr>
              <a:lnSpc>
                <a:spcPct val="90000"/>
              </a:lnSpc>
              <a:buFontTx/>
              <a:buNone/>
            </a:pPr>
            <a:endParaRPr lang="en-US" altLang="en-US"/>
          </a:p>
          <a:p>
            <a:pPr>
              <a:lnSpc>
                <a:spcPct val="90000"/>
              </a:lnSpc>
            </a:pPr>
            <a:r>
              <a:rPr lang="en-US" altLang="en-US"/>
              <a:t>The key is to understand how these items affect the value in theory and be able to work through examples</a:t>
            </a:r>
          </a:p>
        </p:txBody>
      </p:sp>
    </p:spTree>
  </p:cSld>
  <p:clrMapOvr>
    <a:masterClrMapping/>
  </p:clrMapOvr>
  <p:transition>
    <p:zoom/>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altLang="en-US"/>
              <a:t>Deferred Tax</a:t>
            </a:r>
          </a:p>
        </p:txBody>
      </p:sp>
      <p:sp>
        <p:nvSpPr>
          <p:cNvPr id="112643" name="Rectangle 3"/>
          <p:cNvSpPr>
            <a:spLocks noGrp="1" noChangeArrowheads="1"/>
          </p:cNvSpPr>
          <p:nvPr>
            <p:ph type="body" idx="1"/>
          </p:nvPr>
        </p:nvSpPr>
        <p:spPr/>
        <p:txBody>
          <a:bodyPr/>
          <a:lstStyle/>
          <a:p>
            <a:r>
              <a:rPr lang="en-US" altLang="en-US"/>
              <a:t>There are two ways to consider deferred tax:</a:t>
            </a:r>
          </a:p>
          <a:p>
            <a:pPr lvl="1"/>
            <a:r>
              <a:rPr lang="en-US" altLang="en-US"/>
              <a:t>Option 1:</a:t>
            </a:r>
          </a:p>
          <a:p>
            <a:pPr lvl="2"/>
            <a:r>
              <a:rPr lang="en-US" altLang="en-US"/>
              <a:t>Ignore deferred tax in the calculation of free cash flow and either add or subtract deferred tax assets or liabilities</a:t>
            </a:r>
          </a:p>
          <a:p>
            <a:pPr lvl="1"/>
            <a:r>
              <a:rPr lang="en-US" altLang="en-US"/>
              <a:t>Option 2:</a:t>
            </a:r>
          </a:p>
          <a:p>
            <a:pPr lvl="2"/>
            <a:r>
              <a:rPr lang="en-US" altLang="en-US"/>
              <a:t>Model deferred tax as part of free cash flows and explicitly model the net operating loss</a:t>
            </a:r>
          </a:p>
          <a:p>
            <a:pPr lvl="1"/>
            <a:r>
              <a:rPr lang="en-US" altLang="en-US"/>
              <a:t>Option 1 has problems</a:t>
            </a:r>
          </a:p>
          <a:p>
            <a:pPr lvl="2"/>
            <a:r>
              <a:rPr lang="en-US" altLang="en-US"/>
              <a:t>Models future liability even though the future capital expenditures create new cash flows</a:t>
            </a:r>
          </a:p>
          <a:p>
            <a:pPr lvl="2"/>
            <a:r>
              <a:rPr lang="en-US" altLang="en-US"/>
              <a:t>Does not consider the timing of NOL</a:t>
            </a:r>
          </a:p>
        </p:txBody>
      </p:sp>
    </p:spTree>
  </p:cSld>
  <p:clrMapOvr>
    <a:masterClrMapping/>
  </p:clrMapOvr>
  <p:transition>
    <p:zoom/>
  </p:transition>
</p:sld>
</file>

<file path=ppt/theme/theme1.xml><?xml version="1.0" encoding="utf-8"?>
<a:theme xmlns:a="http://schemas.openxmlformats.org/drawingml/2006/main" name="CCP 1">
  <a:themeElements>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lnDef>
  </a:objectDefaults>
  <a:extraClrSchemeLst>
    <a:extraClrScheme>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P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CCP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P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P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P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CCP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C:\WINNT\Profiles\Administrator\Application Data\Microsoft\Templates\CCP 1.pot</Template>
  <TotalTime>69589</TotalTime>
  <Words>17836</Words>
  <Application>Microsoft Office PowerPoint</Application>
  <PresentationFormat>On-screen Show (4:3)</PresentationFormat>
  <Paragraphs>1484</Paragraphs>
  <Slides>231</Slides>
  <Notes>20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4</vt:i4>
      </vt:variant>
      <vt:variant>
        <vt:lpstr>Slide Titles</vt:lpstr>
      </vt:variant>
      <vt:variant>
        <vt:i4>231</vt:i4>
      </vt:variant>
    </vt:vector>
  </HeadingPairs>
  <TitlesOfParts>
    <vt:vector size="243" baseType="lpstr">
      <vt:lpstr>PMingLiU</vt:lpstr>
      <vt:lpstr>宋体</vt:lpstr>
      <vt:lpstr>宋体</vt:lpstr>
      <vt:lpstr>Arial</vt:lpstr>
      <vt:lpstr>Symbol</vt:lpstr>
      <vt:lpstr>Times New Roman</vt:lpstr>
      <vt:lpstr>Wingdings</vt:lpstr>
      <vt:lpstr>CCP 1</vt:lpstr>
      <vt:lpstr>Document</vt:lpstr>
      <vt:lpstr>Picture</vt:lpstr>
      <vt:lpstr>Worksheet</vt:lpstr>
      <vt:lpstr>Chart</vt:lpstr>
      <vt:lpstr>Valuation</vt:lpstr>
      <vt:lpstr>Challenging/Complex Issues in DCF Modelling and Analysis</vt:lpstr>
      <vt:lpstr>Complex/Challenging Issues in Evaluating Multiples</vt:lpstr>
      <vt:lpstr>Complex/Challenging Issues in Forecasts</vt:lpstr>
      <vt:lpstr>Contents</vt:lpstr>
      <vt:lpstr>Measurement of Risk in Financial Models</vt:lpstr>
      <vt:lpstr>Valuation, Forecasting and Risk</vt:lpstr>
      <vt:lpstr>Nobel Prize Number 1</vt:lpstr>
      <vt:lpstr>Market Value of Debt, Credit Spreads and Par Value</vt:lpstr>
      <vt:lpstr>Cost of Debt Capital and Compensation for Future Default</vt:lpstr>
      <vt:lpstr>Just Like Debt, Equity Cash Flow is the Present Value of Cash Flows with Intermediate Cash and Terminal Cash</vt:lpstr>
      <vt:lpstr>Gordon’s Model and Valuation</vt:lpstr>
      <vt:lpstr>Nobel Prize NUMBER 2</vt:lpstr>
      <vt:lpstr>Free Cash Flow</vt:lpstr>
      <vt:lpstr>Valuation Diagram – DCF from Free Cash Flow </vt:lpstr>
      <vt:lpstr>Equity Cash Flow, Debt Cash Flow, Free Cash Flow and Cost of Equity, Cost of Debt and WACC</vt:lpstr>
      <vt:lpstr>Enterprise Value and Equity Value plus Debt Value</vt:lpstr>
      <vt:lpstr>NOBEL PRIZE NUMBER 3</vt:lpstr>
      <vt:lpstr>Determination of WACC in Traditional Analysis</vt:lpstr>
      <vt:lpstr>Problems with CAPM</vt:lpstr>
      <vt:lpstr>Problems with Betas – Confirmed by Financial Crisis </vt:lpstr>
      <vt:lpstr>CAPM Post Financial Crisis</vt:lpstr>
      <vt:lpstr>Issues in Measuring Beta – Differences in Beta for Different Companies</vt:lpstr>
      <vt:lpstr>GE Beta Before and After Financial Crisis</vt:lpstr>
      <vt:lpstr>Problems with Growth</vt:lpstr>
      <vt:lpstr>Example of Method 1: Financial Theory</vt:lpstr>
      <vt:lpstr>Problems with DCF –  Range in Values</vt:lpstr>
      <vt:lpstr>NOBEL Prize 4</vt:lpstr>
      <vt:lpstr>Method 2: Stochastic Mathematics</vt:lpstr>
      <vt:lpstr>Example of Method 3: Debt Capacity</vt:lpstr>
      <vt:lpstr>REAL WORLD</vt:lpstr>
      <vt:lpstr>Comparison of Approaches: Which Investment would you Select</vt:lpstr>
      <vt:lpstr>Valuation Overview</vt:lpstr>
      <vt:lpstr>Tools for Valuation</vt:lpstr>
      <vt:lpstr>Problems with Traditional Finance and Discounted Free Cash Flow</vt:lpstr>
      <vt:lpstr>Valuation and Cash Flow</vt:lpstr>
      <vt:lpstr>Reasonable Estimates of Growth – Is this Graph Reasonable</vt:lpstr>
      <vt:lpstr>How Long will Growth Last</vt:lpstr>
      <vt:lpstr>Terminal Value and Growth</vt:lpstr>
      <vt:lpstr>Fade Period</vt:lpstr>
      <vt:lpstr>Growth When Companies are Earning More than their Cost of Capital</vt:lpstr>
      <vt:lpstr>Growth Issues</vt:lpstr>
      <vt:lpstr>Analytical framework for Valuation – Combine Forecasts of Economic Performance with Cost of Capital</vt:lpstr>
      <vt:lpstr>Valuation Basics – Inclusion of Returns</vt:lpstr>
      <vt:lpstr>Return on Invested Capital Definition</vt:lpstr>
      <vt:lpstr>Illustration of Return on Equity, Return on Debt and Return on Invested Capital</vt:lpstr>
      <vt:lpstr>Reconciliation of Invested Capital from Sources of Funding and Assets that Give Rise to EBITDA and Free Cash Flow</vt:lpstr>
      <vt:lpstr>ROIC Issues</vt:lpstr>
      <vt:lpstr>Practical Discounting Issues in Excel</vt:lpstr>
      <vt:lpstr>Valuation and Sustainable Growth</vt:lpstr>
      <vt:lpstr>Consultant Slide on Value Creation</vt:lpstr>
      <vt:lpstr>The Value Matrix - Stock Categorisation</vt:lpstr>
      <vt:lpstr>Microsoft Value Creation and Earnings</vt:lpstr>
      <vt:lpstr>Microsoft Return and Revenue Growth</vt:lpstr>
      <vt:lpstr>General Motors – Slow Growth and Low ROE</vt:lpstr>
      <vt:lpstr>Practical Growth Rate Issues: Growth Rate Estimation vs. ROE and Retention Rate</vt:lpstr>
      <vt:lpstr>Valuation From Discounted Free Cash Flow</vt:lpstr>
      <vt:lpstr>Advantages and Disadvantages of DCF</vt:lpstr>
      <vt:lpstr>Step by Step Valuation with Free Cash Flow</vt:lpstr>
      <vt:lpstr>DCF Example to Compute Equity Value from Free Cash Flow – Net Debt is Bank and Minority Interest minus Cash and Listed Investments</vt:lpstr>
      <vt:lpstr>Discounted Cash Flow Example</vt:lpstr>
      <vt:lpstr>Example of Discounted Cash Flow Analysis Using Multiples Rather than Growth Rate</vt:lpstr>
      <vt:lpstr>Discounted Cash Flow – General Discussion</vt:lpstr>
      <vt:lpstr>Discounted Cash Flow – Morgan Stanley Example </vt:lpstr>
      <vt:lpstr>Example of Bad DCF</vt:lpstr>
      <vt:lpstr>Discounted Flow</vt:lpstr>
      <vt:lpstr>DCF Discussion</vt:lpstr>
      <vt:lpstr>Discounted Cash Flow</vt:lpstr>
      <vt:lpstr>DCF Valuation – Length of Forecast</vt:lpstr>
      <vt:lpstr>Growth Rate and Discount Rate</vt:lpstr>
      <vt:lpstr>Example of DCF</vt:lpstr>
      <vt:lpstr>DCF Model Issues and Problems</vt:lpstr>
      <vt:lpstr>Common Errors in Discounted Cash Flow Model</vt:lpstr>
      <vt:lpstr>Terminal Value</vt:lpstr>
      <vt:lpstr>Terminal Value in Corporate Model</vt:lpstr>
      <vt:lpstr>Estimating Continuing Value</vt:lpstr>
      <vt:lpstr>Continuing Value to Add to Free Cash Flow</vt:lpstr>
      <vt:lpstr>Some Terminal Value Issues</vt:lpstr>
      <vt:lpstr>Example with Terminal Growth</vt:lpstr>
      <vt:lpstr>Example of Terminal Value in Telecommunications</vt:lpstr>
      <vt:lpstr>Alternatives to Classic Terminal Value Computations in Period “t+1”</vt:lpstr>
      <vt:lpstr>Four Principal Calculation Methods</vt:lpstr>
      <vt:lpstr>Growth Rate Stabilisation</vt:lpstr>
      <vt:lpstr>Reasons for Multiplying by (1+g) in Perpetuity Method</vt:lpstr>
      <vt:lpstr>Value Driver Formula</vt:lpstr>
      <vt:lpstr>Sustainable Growth and Plowback Rate</vt:lpstr>
      <vt:lpstr>Value Driver Formula with Equity Earnings</vt:lpstr>
      <vt:lpstr>Issue of Whether ROIC converges to Cost of Capital in the Long-Run</vt:lpstr>
      <vt:lpstr>Implicit Assumption with Respect to Movement of Current ROE to Long-term ROE in Value Driver Formula</vt:lpstr>
      <vt:lpstr>Depreciation and Capital Expenditures in Terminal Cash Flow</vt:lpstr>
      <vt:lpstr>Capital Expenditures and Depreciation in Terminal Period</vt:lpstr>
      <vt:lpstr>Issues with Stable Ratio of Capital Expenditures to Depreciation</vt:lpstr>
      <vt:lpstr>Deferred Taxes to Capital Expenditures</vt:lpstr>
      <vt:lpstr>Problems with Use of Multiples and Growth Rates in DCF</vt:lpstr>
      <vt:lpstr>Continuing Cash Flow from NOPLAT and ROIC</vt:lpstr>
      <vt:lpstr>Drivers in Terminal Value</vt:lpstr>
      <vt:lpstr>Bridge Between Enterprise Value and Equity Value</vt:lpstr>
      <vt:lpstr>Issues that Can Add Complexity</vt:lpstr>
      <vt:lpstr>Deferred Tax</vt:lpstr>
      <vt:lpstr>Deferred Tax</vt:lpstr>
      <vt:lpstr>Adjustments to DCF for Employee Stock Options</vt:lpstr>
      <vt:lpstr>Option Example</vt:lpstr>
      <vt:lpstr>Minority Interest</vt:lpstr>
      <vt:lpstr>Derivatives on the Balance Sheet</vt:lpstr>
      <vt:lpstr>High Interest Rate Debt</vt:lpstr>
      <vt:lpstr>High Coupon Debt </vt:lpstr>
      <vt:lpstr>Assets and Liabilities that Escape DCF Valuation</vt:lpstr>
      <vt:lpstr>Unfunded Pension Liabilities </vt:lpstr>
      <vt:lpstr>Under-Funded or Over-Funded Pension Obligations - Example</vt:lpstr>
      <vt:lpstr>Over-Funded Pension Obligations - Example</vt:lpstr>
      <vt:lpstr>Under-Funded Pension Obligations - Example</vt:lpstr>
      <vt:lpstr>Valuation Using Multiples</vt:lpstr>
      <vt:lpstr>Advantages and Disadvantages of Multiples</vt:lpstr>
      <vt:lpstr>Equity Analysis – Target Prices</vt:lpstr>
      <vt:lpstr>Example of Problems with Relative Valuation – Housing Prices</vt:lpstr>
      <vt:lpstr>Valuation from Multiples</vt:lpstr>
      <vt:lpstr>Mechanics of Multiples</vt:lpstr>
      <vt:lpstr>More Valuation Examples – Adjustments to Multiples</vt:lpstr>
      <vt:lpstr>Relate Multiples to Growth in a Crude Way</vt:lpstr>
      <vt:lpstr>Real World Examples of Bad Practice</vt:lpstr>
      <vt:lpstr>Examples of Valuation with Multiples from Analyst Reports</vt:lpstr>
      <vt:lpstr>Use of Multiples in Valuation</vt:lpstr>
      <vt:lpstr>Illustration of Some Multiples</vt:lpstr>
      <vt:lpstr>EV/EBITDA Multiples in LBO’s</vt:lpstr>
      <vt:lpstr>EV/EBITDA by Size and Type</vt:lpstr>
      <vt:lpstr>EV/EBITDA by Industry</vt:lpstr>
      <vt:lpstr>Which Multiple to Use</vt:lpstr>
      <vt:lpstr>Multiples - Summary</vt:lpstr>
      <vt:lpstr>Price to Earnings and Other Statistics</vt:lpstr>
      <vt:lpstr>Understanding the P/E Ratio</vt:lpstr>
      <vt:lpstr>Example of Valuation with Multiples – Comparison of Different Transactions</vt:lpstr>
      <vt:lpstr>Example of Computation of Multiples from Comparative Data</vt:lpstr>
      <vt:lpstr>Comparison with all Acquisitions Since 2001</vt:lpstr>
      <vt:lpstr>Adjustments to Multiples</vt:lpstr>
      <vt:lpstr>Adjustments to Multiples</vt:lpstr>
      <vt:lpstr>Adjustments to Multiples – Marketability and Liquidity Discount</vt:lpstr>
      <vt:lpstr>Studies of Liquidity Discount </vt:lpstr>
      <vt:lpstr>PowerPoint Presentation</vt:lpstr>
      <vt:lpstr>Adjustments to Multiples – Controlling Interest Premium</vt:lpstr>
      <vt:lpstr>Private Companies Sell At A Small Discount</vt:lpstr>
      <vt:lpstr>Liquidity Determines Valuation Premium</vt:lpstr>
      <vt:lpstr>P/E Analysis – Use of P/E Ratio in Valuation</vt:lpstr>
      <vt:lpstr>P/E Ratio, Growth and Reconciliation to Cash Flow</vt:lpstr>
      <vt:lpstr>Company Profile in website</vt:lpstr>
      <vt:lpstr>Price Earnings Ratio</vt:lpstr>
      <vt:lpstr>P/E Ratio versus EV/EBITDA</vt:lpstr>
      <vt:lpstr>P/E Ratio</vt:lpstr>
      <vt:lpstr>Implied Multiples from Value Drivers</vt:lpstr>
      <vt:lpstr>P/E Ratio, Growth and Reconciliation to Cash Flow</vt:lpstr>
      <vt:lpstr>Relationship Between Multiples</vt:lpstr>
      <vt:lpstr>Computing the Implied P/E Ratio from Current and Long-term ROE, growth and Cost of Equity</vt:lpstr>
      <vt:lpstr>Summary of Calculating the EV/EBITDA Ratio from Value Drivers with Transition</vt:lpstr>
      <vt:lpstr>Components of EV/EBITDA Calculation including Inflation Rate, Real Interest Rate, Risk Premium and Spread</vt:lpstr>
      <vt:lpstr>Mechanics – Transition Factors</vt:lpstr>
      <vt:lpstr>Use of P/E Ratio Formula to Compute the Required Return on Equity Capital</vt:lpstr>
      <vt:lpstr>P/E Notes</vt:lpstr>
      <vt:lpstr>Relationship Between Multiples</vt:lpstr>
      <vt:lpstr>Relationship Between Multiples - Illustration</vt:lpstr>
      <vt:lpstr>Comparative Multiples</vt:lpstr>
      <vt:lpstr>Comparative Multiples</vt:lpstr>
      <vt:lpstr>Discounting Basics</vt:lpstr>
      <vt:lpstr>Detailed Discounting Issues</vt:lpstr>
      <vt:lpstr>Equity Valuation - Free Cash Flow Model</vt:lpstr>
      <vt:lpstr>Debt (Bond) Valuation</vt:lpstr>
      <vt:lpstr>Risk Free Discounting</vt:lpstr>
      <vt:lpstr>Equity – Dividend Discount Valuation and Gordon’s Model</vt:lpstr>
      <vt:lpstr>Example of Capitalization Rates</vt:lpstr>
      <vt:lpstr>Setting-Up the Model to Reflect Period Discounting with Terminal Value and Transaction Dates</vt:lpstr>
      <vt:lpstr>Valuation from Projected EPS and Dividend per Share</vt:lpstr>
      <vt:lpstr>Valuation from Projected Earnings and Dividends</vt:lpstr>
      <vt:lpstr>Price Earnings and Gordon Model</vt:lpstr>
      <vt:lpstr>Use of Relationship between Multiples and Financial Ratios in Residual Value</vt:lpstr>
      <vt:lpstr>Alternative Valuation Methods</vt:lpstr>
      <vt:lpstr>Valuation Ranges</vt:lpstr>
      <vt:lpstr>General Valuation Approaches</vt:lpstr>
      <vt:lpstr>Direct Valuation Models</vt:lpstr>
      <vt:lpstr>Indirect Valuation from Modelling Transactions</vt:lpstr>
      <vt:lpstr>Example of Comparing Valuation under Alternative Methods</vt:lpstr>
      <vt:lpstr>Sum of the Parts Analysis  </vt:lpstr>
      <vt:lpstr>Risk Neutral Valuation</vt:lpstr>
      <vt:lpstr>Practical Implications of Risk Neutral Valuation</vt:lpstr>
      <vt:lpstr>Examples of Risk Neutral Valuation</vt:lpstr>
      <vt:lpstr>Venture Capital Method</vt:lpstr>
      <vt:lpstr>Valuation Diagram – Venture Capital</vt:lpstr>
      <vt:lpstr>Venture Capital Method</vt:lpstr>
      <vt:lpstr>Venture Capital Method Continued</vt:lpstr>
      <vt:lpstr>Replacement Cost</vt:lpstr>
      <vt:lpstr>Measuring Replacement Cost</vt:lpstr>
      <vt:lpstr>Replacement Value and Tobin’s Q</vt:lpstr>
      <vt:lpstr>Real Options in Investment Decisions</vt:lpstr>
      <vt:lpstr>Real Options and Problems with DCF</vt:lpstr>
      <vt:lpstr>Real Options and DCF Problems - Continued</vt:lpstr>
      <vt:lpstr>Simulation Exercise</vt:lpstr>
      <vt:lpstr>Fundamental Valuation</vt:lpstr>
      <vt:lpstr>Three Primary Methods Discussed in Remainder of Slides</vt:lpstr>
      <vt:lpstr>Reference: Selected Valuation Issues</vt:lpstr>
      <vt:lpstr>Valuation Issues</vt:lpstr>
      <vt:lpstr>Firm versus Equity Valuation</vt:lpstr>
      <vt:lpstr>Measurement of Expected Growth Rate</vt:lpstr>
      <vt:lpstr>Estimation of Terminal Value</vt:lpstr>
      <vt:lpstr>Exit multiple in DCF valuation</vt:lpstr>
      <vt:lpstr>Exit multiples and DCF valuation</vt:lpstr>
      <vt:lpstr>Valuation of Firms that are Losing Money </vt:lpstr>
      <vt:lpstr>Valuation of a firm that is Losing Money</vt:lpstr>
      <vt:lpstr>Valuation of a firm that is losing money </vt:lpstr>
      <vt:lpstr>Valuation of a private firms  </vt:lpstr>
      <vt:lpstr>Valuation of a private firm </vt:lpstr>
      <vt:lpstr>EPS Measures – Establishing a reliable starting point</vt:lpstr>
      <vt:lpstr>EPS adjustments</vt:lpstr>
      <vt:lpstr>Issue of shares during the year - Rights issue</vt:lpstr>
      <vt:lpstr>Share buy back</vt:lpstr>
      <vt:lpstr>Dilution – Factors and treatment</vt:lpstr>
      <vt:lpstr>Diluted Shares</vt:lpstr>
      <vt:lpstr>Option dilution</vt:lpstr>
      <vt:lpstr>Multiple share classes</vt:lpstr>
      <vt:lpstr>Multiple Listings</vt:lpstr>
      <vt:lpstr>Employee Stock options – Latest developments</vt:lpstr>
      <vt:lpstr>Issues in the application of PEs</vt:lpstr>
      <vt:lpstr>Valuation of Subsidiary Companies in Different Countries</vt:lpstr>
      <vt:lpstr>Valuation of Subsidiary Companies in Different Countries</vt:lpstr>
      <vt:lpstr>Valuation of Subsidiary Companies in Different Countries</vt:lpstr>
      <vt:lpstr>Free Cash Flow</vt:lpstr>
      <vt:lpstr>In-the-money Options and Convertibles</vt:lpstr>
      <vt:lpstr>In the Money Convertibles</vt:lpstr>
      <vt:lpstr>Terminal Value</vt:lpstr>
      <vt:lpstr>LBO Valuation</vt:lpstr>
      <vt:lpstr>Example of Multiples to Check Valuation</vt:lpstr>
      <vt:lpstr>Signals that you should sell</vt:lpstr>
      <vt:lpstr>Finance Professor</vt:lpstr>
      <vt:lpstr>Finance Professors</vt:lpstr>
      <vt:lpstr>Resources and Contacts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Valuation</dc:title>
  <dc:creator>Monica Lewinsky</dc:creator>
  <cp:lastModifiedBy>Elvis Presley</cp:lastModifiedBy>
  <cp:revision>491</cp:revision>
  <cp:lastPrinted>1999-07-15T13:20:36Z</cp:lastPrinted>
  <dcterms:created xsi:type="dcterms:W3CDTF">2000-04-06T10:53:03Z</dcterms:created>
  <dcterms:modified xsi:type="dcterms:W3CDTF">2017-03-13T00:07:31Z</dcterms:modified>
</cp:coreProperties>
</file>